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3" r:id="rId3"/>
    <p:sldId id="256" r:id="rId4"/>
    <p:sldId id="268" r:id="rId5"/>
    <p:sldId id="257" r:id="rId6"/>
    <p:sldId id="258" r:id="rId7"/>
    <p:sldId id="269" r:id="rId8"/>
    <p:sldId id="309" r:id="rId9"/>
    <p:sldId id="270" r:id="rId10"/>
    <p:sldId id="260" r:id="rId11"/>
    <p:sldId id="271" r:id="rId12"/>
    <p:sldId id="272" r:id="rId13"/>
    <p:sldId id="274" r:id="rId14"/>
    <p:sldId id="263" r:id="rId15"/>
    <p:sldId id="277" r:id="rId16"/>
    <p:sldId id="264" r:id="rId17"/>
    <p:sldId id="276" r:id="rId18"/>
    <p:sldId id="278" r:id="rId19"/>
    <p:sldId id="279" r:id="rId20"/>
    <p:sldId id="280" r:id="rId21"/>
    <p:sldId id="295" r:id="rId22"/>
    <p:sldId id="281" r:id="rId23"/>
    <p:sldId id="290" r:id="rId24"/>
    <p:sldId id="282" r:id="rId25"/>
    <p:sldId id="283" r:id="rId26"/>
    <p:sldId id="284" r:id="rId27"/>
    <p:sldId id="285" r:id="rId28"/>
    <p:sldId id="286" r:id="rId29"/>
    <p:sldId id="288" r:id="rId30"/>
    <p:sldId id="289" r:id="rId31"/>
    <p:sldId id="291" r:id="rId32"/>
    <p:sldId id="292" r:id="rId33"/>
    <p:sldId id="293" r:id="rId34"/>
    <p:sldId id="294" r:id="rId35"/>
    <p:sldId id="310" r:id="rId36"/>
    <p:sldId id="311" r:id="rId37"/>
    <p:sldId id="312" r:id="rId38"/>
    <p:sldId id="313" r:id="rId39"/>
    <p:sldId id="314" r:id="rId40"/>
    <p:sldId id="315" r:id="rId41"/>
    <p:sldId id="316" r:id="rId42"/>
    <p:sldId id="317" r:id="rId43"/>
    <p:sldId id="318" r:id="rId44"/>
    <p:sldId id="319" r:id="rId45"/>
    <p:sldId id="320" r:id="rId46"/>
    <p:sldId id="337" r:id="rId47"/>
    <p:sldId id="338"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414" r:id="rId63"/>
    <p:sldId id="415" r:id="rId64"/>
    <p:sldId id="364" r:id="rId65"/>
    <p:sldId id="365" r:id="rId66"/>
    <p:sldId id="366" r:id="rId67"/>
    <p:sldId id="367" r:id="rId68"/>
    <p:sldId id="368" r:id="rId69"/>
    <p:sldId id="369" r:id="rId70"/>
    <p:sldId id="377" r:id="rId71"/>
    <p:sldId id="373" r:id="rId72"/>
    <p:sldId id="374" r:id="rId73"/>
    <p:sldId id="376" r:id="rId74"/>
    <p:sldId id="372" r:id="rId75"/>
    <p:sldId id="375" r:id="rId76"/>
    <p:sldId id="381" r:id="rId77"/>
    <p:sldId id="382" r:id="rId78"/>
    <p:sldId id="383" r:id="rId79"/>
    <p:sldId id="389" r:id="rId80"/>
    <p:sldId id="390" r:id="rId81"/>
    <p:sldId id="391" r:id="rId82"/>
    <p:sldId id="392" r:id="rId83"/>
    <p:sldId id="393" r:id="rId84"/>
    <p:sldId id="394" r:id="rId85"/>
    <p:sldId id="396" r:id="rId86"/>
    <p:sldId id="416" r:id="rId87"/>
    <p:sldId id="398" r:id="rId88"/>
    <p:sldId id="399" r:id="rId89"/>
    <p:sldId id="400" r:id="rId90"/>
    <p:sldId id="401" r:id="rId91"/>
    <p:sldId id="402" r:id="rId92"/>
    <p:sldId id="403" r:id="rId93"/>
    <p:sldId id="404" r:id="rId94"/>
    <p:sldId id="405" r:id="rId95"/>
    <p:sldId id="406" r:id="rId96"/>
    <p:sldId id="407" r:id="rId97"/>
    <p:sldId id="409" r:id="rId98"/>
    <p:sldId id="410" r:id="rId99"/>
    <p:sldId id="411" r:id="rId100"/>
    <p:sldId id="412" r:id="rId101"/>
    <p:sldId id="413"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102" y="2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Grp="1"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a:t>Click to edit Master subtitle style</a:t>
            </a:r>
            <a:endParaRPr lang="en-US" altLang="zh-CN" noProof="0"/>
          </a:p>
        </p:txBody>
      </p:sp>
      <p:sp>
        <p:nvSpPr>
          <p:cNvPr id="2056" name="Rectangle 8"/>
          <p:cNvSpPr>
            <a:spLocks noGrp="1" noChangeArrowheads="1"/>
          </p:cNvSpPr>
          <p:nvPr>
            <p:ph type="ctrTitle"/>
          </p:nvPr>
        </p:nvSpPr>
        <p:spPr>
          <a:xfrm>
            <a:off x="1007533" y="620713"/>
            <a:ext cx="10363200" cy="1470025"/>
          </a:xfrm>
        </p:spPr>
        <p:txBody>
          <a:bodyPr/>
          <a:lstStyle>
            <a:lvl1pPr>
              <a:defRPr sz="3600"/>
            </a:lvl1pPr>
          </a:lstStyle>
          <a:p>
            <a:pPr lvl="0"/>
            <a:r>
              <a:rPr lang="en-US" altLang="zh-CN" noProof="0"/>
              <a:t>Click to edit Master title style</a:t>
            </a:r>
            <a:endParaRPr lang="en-US" altLang="zh-CN" noProof="0"/>
          </a:p>
        </p:txBody>
      </p:sp>
      <p:sp>
        <p:nvSpPr>
          <p:cNvPr id="11" name="Rectangle 4"/>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E0EE17BA-C9DA-4C1A-B941-1BF9829DE814}" type="datetimeFigureOut">
              <a:rPr lang="en-IN" smtClean="0"/>
            </a:fld>
            <a:endParaRPr lang="en-IN"/>
          </a:p>
        </p:txBody>
      </p:sp>
      <p:sp>
        <p:nvSpPr>
          <p:cNvPr id="12" name="Rectangle 5"/>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3" name="Rectangle 6"/>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597D0F4-38BE-4918-9A74-E06D4EA4E8FE}"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0EE17BA-C9DA-4C1A-B941-1BF9829DE81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0EE17BA-C9DA-4C1A-B941-1BF9829DE81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0EE17BA-C9DA-4C1A-B941-1BF9829DE81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0EE17BA-C9DA-4C1A-B941-1BF9829DE81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0EE17BA-C9DA-4C1A-B941-1BF9829DE81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0EE17BA-C9DA-4C1A-B941-1BF9829DE81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0EE17BA-C9DA-4C1A-B941-1BF9829DE81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0EE17BA-C9DA-4C1A-B941-1BF9829DE814}"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EE17BA-C9DA-4C1A-B941-1BF9829DE814}"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0EE17BA-C9DA-4C1A-B941-1BF9829DE81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0EE17BA-C9DA-4C1A-B941-1BF9829DE81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97D0F4-38BE-4918-9A74-E06D4EA4E8FE}" type="slidenum">
              <a:rPr lang="en-IN" smtClean="0"/>
            </a:fld>
            <a:endParaRPr lang="en-I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3"/>
          <a:srcRect t="1094" r="8122" b="13318"/>
          <a:stretch>
            <a:fillRect/>
          </a:stretch>
        </p:blipFill>
        <p:spPr>
          <a:xfrm>
            <a:off x="7730067" y="4438650"/>
            <a:ext cx="4453467" cy="2333625"/>
          </a:xfrm>
          <a:prstGeom prst="rect">
            <a:avLst/>
          </a:prstGeom>
          <a:noFill/>
          <a:ln w="9525">
            <a:noFill/>
          </a:ln>
        </p:spPr>
      </p:pic>
      <p:sp>
        <p:nvSpPr>
          <p:cNvPr id="1028" name="Rectangle 4"/>
          <p:cNvSpPr>
            <a:spLocks noGrp="1"/>
          </p:cNvSpPr>
          <p:nvPr>
            <p:ph type="title"/>
          </p:nvPr>
        </p:nvSpPr>
        <p:spPr>
          <a:xfrm>
            <a:off x="609600" y="274638"/>
            <a:ext cx="10972800" cy="1143000"/>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9" name="Rectangle 5"/>
          <p:cNvSpPr>
            <a:spLocks noGrp="1"/>
          </p:cNvSpPr>
          <p:nvPr>
            <p:ph type="body" idx="1"/>
          </p:nvPr>
        </p:nvSpPr>
        <p:spPr>
          <a:xfrm>
            <a:off x="609600" y="1600200"/>
            <a:ext cx="10972800" cy="4525963"/>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E0EE17BA-C9DA-4C1A-B941-1BF9829DE814}" type="datetimeFigureOut">
              <a:rPr lang="en-IN" smtClean="0"/>
            </a:fld>
            <a:endParaRPr lang="en-IN"/>
          </a:p>
        </p:txBody>
      </p:sp>
      <p:sp>
        <p:nvSpPr>
          <p:cNvPr id="1031" name="Rectangle 7"/>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2" name="Rectangle 8"/>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6597D0F4-38BE-4918-9A74-E06D4EA4E8FE}"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9207" y="1122363"/>
            <a:ext cx="9001462" cy="1667729"/>
          </a:xfrm>
        </p:spPr>
        <p:txBody>
          <a:bodyPr>
            <a:normAutofit/>
          </a:bodyPr>
          <a:lstStyle/>
          <a:p>
            <a:r>
              <a:rPr lang="en-IN" sz="9600" dirty="0">
                <a:latin typeface="Algerian" panose="04020705040A02060702" pitchFamily="82" charset="0"/>
              </a:rPr>
              <a:t>SAP</a:t>
            </a:r>
            <a:endParaRPr lang="en-IN" sz="9600" dirty="0">
              <a:latin typeface="Algerian" panose="04020705040A02060702" pitchFamily="82" charset="0"/>
            </a:endParaRPr>
          </a:p>
        </p:txBody>
      </p:sp>
      <p:sp>
        <p:nvSpPr>
          <p:cNvPr id="3" name="Subtitle 2"/>
          <p:cNvSpPr>
            <a:spLocks noGrp="1"/>
          </p:cNvSpPr>
          <p:nvPr>
            <p:ph type="subTitle" idx="1"/>
          </p:nvPr>
        </p:nvSpPr>
        <p:spPr>
          <a:xfrm>
            <a:off x="1595269" y="3212123"/>
            <a:ext cx="9001462" cy="2045677"/>
          </a:xfrm>
        </p:spPr>
        <p:txBody>
          <a:bodyPr>
            <a:normAutofit/>
          </a:bodyPr>
          <a:lstStyle/>
          <a:p>
            <a:r>
              <a:rPr lang="en-IN" sz="6000" dirty="0">
                <a:latin typeface="Algerian" panose="04020705040A02060702" pitchFamily="82" charset="0"/>
              </a:rPr>
              <a:t>SALES &amp; DISTRIBUTION</a:t>
            </a:r>
            <a:endParaRPr lang="en-IN" sz="6000" dirty="0">
              <a:latin typeface="Algerian" panose="04020705040A02060702" pitchFamily="82"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SALES ORGANIZATION</a:t>
            </a:r>
            <a:endParaRPr lang="en-IN" dirty="0">
              <a:latin typeface="Algerian" panose="04020705040A02060702" pitchFamily="82" charset="0"/>
            </a:endParaRPr>
          </a:p>
        </p:txBody>
      </p:sp>
      <p:sp>
        <p:nvSpPr>
          <p:cNvPr id="4" name="Content Placeholder 3"/>
          <p:cNvSpPr>
            <a:spLocks noGrp="1"/>
          </p:cNvSpPr>
          <p:nvPr>
            <p:ph sz="half" idx="2"/>
          </p:nvPr>
        </p:nvSpPr>
        <p:spPr/>
        <p:txBody>
          <a:bodyPr>
            <a:normAutofit/>
          </a:bodyPr>
          <a:lstStyle/>
          <a:p>
            <a:pPr>
              <a:buFont typeface="Wingdings" panose="05000000000000000000" pitchFamily="2" charset="2"/>
              <a:buChar char="§"/>
            </a:pPr>
            <a:r>
              <a:rPr lang="en-US" sz="2400" dirty="0">
                <a:latin typeface="Footlight MT Light" panose="0204060206030A020304" pitchFamily="18" charset="0"/>
              </a:rPr>
              <a:t>Sales Organization is at Highest level of organizational unit in Sales and Distribution.</a:t>
            </a:r>
            <a:endParaRPr lang="en-US" sz="2400" dirty="0">
              <a:latin typeface="Footlight MT Light" panose="0204060206030A020304" pitchFamily="18" charset="0"/>
            </a:endParaRPr>
          </a:p>
          <a:p>
            <a:pPr>
              <a:buFont typeface="Wingdings" panose="05000000000000000000" pitchFamily="2" charset="2"/>
              <a:buChar char="§"/>
            </a:pPr>
            <a:r>
              <a:rPr lang="en-US" sz="2400" dirty="0">
                <a:latin typeface="Footlight MT Light" panose="0204060206030A020304" pitchFamily="18" charset="0"/>
              </a:rPr>
              <a:t>Responsible for Distribution of goods and services.</a:t>
            </a:r>
            <a:endParaRPr lang="en-US" sz="2400" dirty="0">
              <a:latin typeface="Footlight MT Light" panose="0204060206030A020304" pitchFamily="18" charset="0"/>
            </a:endParaRPr>
          </a:p>
          <a:p>
            <a:pPr>
              <a:buFont typeface="Wingdings" panose="05000000000000000000" pitchFamily="2" charset="2"/>
              <a:buChar char="§"/>
            </a:pPr>
            <a:r>
              <a:rPr lang="en-US" sz="2400" dirty="0">
                <a:latin typeface="Footlight MT Light" panose="0204060206030A020304" pitchFamily="18" charset="0"/>
              </a:rPr>
              <a:t>A sales organization is assigned to only one company code and one or more plants.</a:t>
            </a:r>
            <a:endParaRPr lang="en-IN" sz="2400" dirty="0">
              <a:latin typeface="Footlight MT Light" panose="0204060206030A020304" pitchFamily="18" charset="0"/>
            </a:endParaRPr>
          </a:p>
        </p:txBody>
      </p:sp>
      <p:pic>
        <p:nvPicPr>
          <p:cNvPr id="3074" name="Picture 2" descr="Internal Communication: The Backbone of any Organization - Marketing  Maximus Magazine by Pink Lemonade"/>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914400" y="1935921"/>
            <a:ext cx="5105400" cy="4097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01315" y="2825115"/>
            <a:ext cx="6430645" cy="1445260"/>
          </a:xfrm>
          <a:prstGeom prst="rect">
            <a:avLst/>
          </a:prstGeom>
          <a:noFill/>
        </p:spPr>
        <p:txBody>
          <a:bodyPr wrap="square" rtlCol="0">
            <a:spAutoFit/>
          </a:bodyPr>
          <a:p>
            <a:r>
              <a:rPr lang="en-IN" altLang="en-US" sz="8800">
                <a:latin typeface="Algerian" panose="04020705040A02060702" pitchFamily="82" charset="0"/>
                <a:cs typeface="Algerian" panose="04020705040A02060702" pitchFamily="82" charset="0"/>
              </a:rPr>
              <a:t>THANK YOU</a:t>
            </a:r>
            <a:endParaRPr lang="en-IN" altLang="en-US" sz="8800">
              <a:latin typeface="Algerian" panose="04020705040A02060702" pitchFamily="82" charset="0"/>
              <a:cs typeface="Algerian" panose="04020705040A02060702" pitchFamily="8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DISTRIBUTION CHANNEL</a:t>
            </a:r>
            <a:endParaRPr lang="en-IN" dirty="0">
              <a:latin typeface="Algerian" panose="04020705040A02060702" pitchFamily="82" charset="0"/>
            </a:endParaRPr>
          </a:p>
        </p:txBody>
      </p:sp>
      <p:sp>
        <p:nvSpPr>
          <p:cNvPr id="3" name="Content Placeholder 2"/>
          <p:cNvSpPr>
            <a:spLocks noGrp="1"/>
          </p:cNvSpPr>
          <p:nvPr>
            <p:ph sz="half" idx="1"/>
          </p:nvPr>
        </p:nvSpPr>
        <p:spPr>
          <a:xfrm>
            <a:off x="343877" y="2088319"/>
            <a:ext cx="4814277" cy="4234327"/>
          </a:xfrm>
        </p:spPr>
        <p:txBody>
          <a:bodyPr>
            <a:noAutofit/>
          </a:bodyPr>
          <a:lstStyle/>
          <a:p>
            <a:pPr>
              <a:buFont typeface="Wingdings" panose="05000000000000000000" pitchFamily="2" charset="2"/>
              <a:buChar char="§"/>
            </a:pPr>
            <a:r>
              <a:rPr lang="en-US" sz="2400" dirty="0">
                <a:latin typeface="Footlight MT Light" panose="0204060206030A020304" pitchFamily="18" charset="0"/>
              </a:rPr>
              <a:t>The Distribution Channel represents the channel through salable material or services reach the customers.</a:t>
            </a:r>
            <a:endParaRPr lang="en-US" sz="2400" dirty="0">
              <a:latin typeface="Footlight MT Light" panose="0204060206030A020304" pitchFamily="18" charset="0"/>
            </a:endParaRPr>
          </a:p>
          <a:p>
            <a:pPr>
              <a:buFont typeface="Wingdings" panose="05000000000000000000" pitchFamily="2" charset="2"/>
              <a:buChar char="§"/>
            </a:pPr>
            <a:r>
              <a:rPr lang="en-US" sz="2400" dirty="0">
                <a:latin typeface="Footlight MT Light" panose="0204060206030A020304" pitchFamily="18" charset="0"/>
              </a:rPr>
              <a:t>Represents your strategies to distribute goods and services to your customers.</a:t>
            </a:r>
            <a:endParaRPr lang="en-US" sz="2400" dirty="0">
              <a:latin typeface="Footlight MT Light" panose="0204060206030A020304" pitchFamily="18" charset="0"/>
            </a:endParaRPr>
          </a:p>
          <a:p>
            <a:pPr>
              <a:buFont typeface="Wingdings" panose="05000000000000000000" pitchFamily="2" charset="2"/>
              <a:buChar char="§"/>
            </a:pPr>
            <a:r>
              <a:rPr lang="en-US" sz="2400" dirty="0">
                <a:latin typeface="Footlight MT Light" panose="0204060206030A020304" pitchFamily="18" charset="0"/>
              </a:rPr>
              <a:t>Examples : Wholesale trade, Retail trade, Internet trade and so on</a:t>
            </a:r>
            <a:r>
              <a:rPr lang="en-US" sz="2400" dirty="0"/>
              <a:t>…</a:t>
            </a:r>
            <a:endParaRPr lang="en-IN" sz="2400" dirty="0"/>
          </a:p>
        </p:txBody>
      </p:sp>
      <p:pic>
        <p:nvPicPr>
          <p:cNvPr id="4098" name="Picture 2" descr="Types of Distribution Channels - GeeksforGeeks"/>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bwMode="auto">
          <a:xfrm>
            <a:off x="5470770" y="1935920"/>
            <a:ext cx="5797306" cy="43867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DIVISION</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IN" sz="2400" dirty="0">
                <a:latin typeface="Footlight MT Light" panose="0204060206030A020304" pitchFamily="18" charset="0"/>
              </a:rPr>
              <a:t>Division is a method of dividing products and services into different categories.</a:t>
            </a:r>
            <a:endParaRPr lang="en-IN" sz="2400" dirty="0">
              <a:latin typeface="Footlight MT Light" panose="0204060206030A020304" pitchFamily="18" charset="0"/>
            </a:endParaRPr>
          </a:p>
          <a:p>
            <a:r>
              <a:rPr lang="en-IN" sz="2400" dirty="0">
                <a:latin typeface="Footlight MT Light" panose="0204060206030A020304" pitchFamily="18" charset="0"/>
              </a:rPr>
              <a:t>A division can represent a certain product group.  You can therefore restrict Price Agreement with a customer to a particular division.</a:t>
            </a:r>
            <a:endParaRPr lang="en-IN" sz="2400" dirty="0">
              <a:latin typeface="Footlight MT Light" panose="0204060206030A020304" pitchFamily="18" charset="0"/>
            </a:endParaRPr>
          </a:p>
          <a:p>
            <a:r>
              <a:rPr lang="en-IN" sz="2400" dirty="0">
                <a:latin typeface="Footlight MT Light" panose="0204060206030A020304" pitchFamily="18" charset="0"/>
              </a:rPr>
              <a:t>Several divisions can be assigned to a sales organization. </a:t>
            </a:r>
            <a:endParaRPr lang="en-IN" sz="2400" dirty="0">
              <a:latin typeface="Footlight MT Light" panose="0204060206030A020304" pitchFamily="18" charset="0"/>
            </a:endParaRPr>
          </a:p>
          <a:p>
            <a:r>
              <a:rPr lang="en-IN" sz="2400" dirty="0">
                <a:latin typeface="Footlight MT Light" panose="0204060206030A020304" pitchFamily="18" charset="0"/>
              </a:rPr>
              <a:t>Examples : Motorcycles, Spare parts, Services and so on.. </a:t>
            </a:r>
            <a:endParaRPr lang="en-IN" sz="2400" dirty="0">
              <a:latin typeface="Footlight MT Light" panose="0204060206030A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atin typeface="Algerian" panose="04020705040A02060702" pitchFamily="82" charset="0"/>
              </a:rPr>
              <a:t>division</a:t>
            </a:r>
            <a:endParaRPr lang="en-IN" dirty="0">
              <a:latin typeface="Algerian" panose="04020705040A02060702" pitchFamily="82" charset="0"/>
            </a:endParaRPr>
          </a:p>
        </p:txBody>
      </p:sp>
      <p:pic>
        <p:nvPicPr>
          <p:cNvPr id="4099" name="Picture 3" descr="C:\Users\vjnme_000\Desktop\SAP SD Sona\Screenshot (516).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145528" y="1734892"/>
            <a:ext cx="7487869" cy="4623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lgerian" panose="04020705040A02060702" pitchFamily="82" charset="0"/>
              </a:rPr>
              <a:t>PLANT</a:t>
            </a:r>
            <a:endParaRPr lang="en-IN" sz="4000"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IN" sz="2800" dirty="0">
                <a:latin typeface="Footlight MT Light" panose="0204060206030A020304" pitchFamily="18" charset="0"/>
              </a:rPr>
              <a:t>A Plant is a location where material stock is kept, and could represent a production facility in the system.</a:t>
            </a:r>
            <a:endParaRPr lang="en-IN" sz="2800" dirty="0">
              <a:latin typeface="Footlight MT Light" panose="0204060206030A020304" pitchFamily="18" charset="0"/>
            </a:endParaRPr>
          </a:p>
          <a:p>
            <a:r>
              <a:rPr lang="en-IN" sz="2800" dirty="0">
                <a:latin typeface="Footlight MT Light" panose="0204060206030A020304" pitchFamily="18" charset="0"/>
              </a:rPr>
              <a:t>A Plant that is used within a sales and distribution process is also called Delivering Plant.</a:t>
            </a:r>
            <a:endParaRPr lang="en-IN" sz="2800" dirty="0">
              <a:latin typeface="Footlight MT Light" panose="0204060206030A020304" pitchFamily="18" charset="0"/>
            </a:endParaRPr>
          </a:p>
          <a:p>
            <a:r>
              <a:rPr lang="en-IN" sz="2800" dirty="0">
                <a:latin typeface="Footlight MT Light" panose="0204060206030A020304" pitchFamily="18" charset="0"/>
              </a:rPr>
              <a:t>Each Plant is uniquely assigned to a company code. </a:t>
            </a:r>
            <a:endParaRPr lang="en-IN" sz="2800" dirty="0">
              <a:latin typeface="Footlight MT Light" panose="0204060206030A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096" y="184597"/>
            <a:ext cx="10353761" cy="1326321"/>
          </a:xfrm>
        </p:spPr>
        <p:txBody>
          <a:bodyPr/>
          <a:lstStyle/>
          <a:p>
            <a:r>
              <a:rPr lang="en-IN" dirty="0">
                <a:latin typeface="Algerian" panose="04020705040A02060702" pitchFamily="82" charset="0"/>
              </a:rPr>
              <a:t>plant</a:t>
            </a:r>
            <a:endParaRPr lang="en-IN" dirty="0">
              <a:latin typeface="Algerian" panose="04020705040A02060702" pitchFamily="82"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00011" y="1519320"/>
            <a:ext cx="8525815" cy="4941097"/>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Shipping point</a:t>
            </a:r>
            <a:endParaRPr lang="en-IN" dirty="0">
              <a:latin typeface="Algerian" panose="04020705040A02060702" pitchFamily="82" charset="0"/>
            </a:endParaRPr>
          </a:p>
        </p:txBody>
      </p:sp>
      <p:sp>
        <p:nvSpPr>
          <p:cNvPr id="3" name="Content Placeholder 2"/>
          <p:cNvSpPr>
            <a:spLocks noGrp="1"/>
          </p:cNvSpPr>
          <p:nvPr>
            <p:ph sz="half" idx="1"/>
          </p:nvPr>
        </p:nvSpPr>
        <p:spPr>
          <a:xfrm>
            <a:off x="382955" y="2088319"/>
            <a:ext cx="5095630" cy="3702881"/>
          </a:xfrm>
        </p:spPr>
        <p:txBody>
          <a:bodyPr>
            <a:normAutofit/>
          </a:bodyPr>
          <a:lstStyle/>
          <a:p>
            <a:r>
              <a:rPr lang="en-IN" sz="2400" dirty="0">
                <a:latin typeface="Footlight MT Light" panose="0204060206030A020304" pitchFamily="18" charset="0"/>
              </a:rPr>
              <a:t>Shipping point indicate the point at which the title of goods transfer form the seller to buyer.</a:t>
            </a:r>
            <a:endParaRPr lang="en-IN" sz="2400" dirty="0">
              <a:latin typeface="Footlight MT Light" panose="0204060206030A020304" pitchFamily="18" charset="0"/>
            </a:endParaRPr>
          </a:p>
          <a:p>
            <a:r>
              <a:rPr lang="en-IN" sz="2400" dirty="0">
                <a:latin typeface="Footlight MT Light" panose="0204060206030A020304" pitchFamily="18" charset="0"/>
              </a:rPr>
              <a:t>It is the highest level organizational unit of shipping that controls your shipping activities.</a:t>
            </a:r>
            <a:endParaRPr lang="en-IN" sz="2400" dirty="0">
              <a:latin typeface="Footlight MT Light" panose="0204060206030A020304" pitchFamily="18" charset="0"/>
            </a:endParaRPr>
          </a:p>
          <a:p>
            <a:r>
              <a:rPr lang="en-IN" sz="2400" dirty="0">
                <a:latin typeface="Footlight MT Light" panose="0204060206030A020304" pitchFamily="18" charset="0"/>
              </a:rPr>
              <a:t>Each shipping point has to be assigned to at least one plant</a:t>
            </a:r>
            <a:r>
              <a:rPr lang="en-IN" dirty="0"/>
              <a:t>.</a:t>
            </a:r>
            <a:endParaRPr lang="en-IN" dirty="0"/>
          </a:p>
        </p:txBody>
      </p:sp>
      <p:pic>
        <p:nvPicPr>
          <p:cNvPr id="6" name="Content Placeholder 5"/>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5486401" y="2100319"/>
            <a:ext cx="6413678" cy="3646634"/>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51385" y="2790093"/>
            <a:ext cx="5470769" cy="1015663"/>
          </a:xfrm>
          <a:prstGeom prst="rect">
            <a:avLst/>
          </a:prstGeom>
          <a:noFill/>
        </p:spPr>
        <p:txBody>
          <a:bodyPr wrap="square" rtlCol="0">
            <a:spAutoFit/>
          </a:bodyPr>
          <a:lstStyle/>
          <a:p>
            <a:pPr algn="ctr"/>
            <a:r>
              <a:rPr lang="en-IN" sz="6000" dirty="0">
                <a:latin typeface="Algerian" panose="04020705040A02060702" pitchFamily="82" charset="0"/>
              </a:rPr>
              <a:t>MASTER DATA</a:t>
            </a:r>
            <a:endParaRPr lang="en-IN" sz="6000" dirty="0">
              <a:latin typeface="Algerian" panose="04020705040A02060702" pitchFamily="8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MATER DATA IN SALES &amp; DISTRIBUTION</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IN" sz="2800" dirty="0">
                <a:latin typeface="Footlight MT Light" panose="0204060206030A020304" pitchFamily="18" charset="0"/>
              </a:rPr>
              <a:t>   Customer Master Data</a:t>
            </a:r>
            <a:endParaRPr lang="en-IN" sz="2800" dirty="0">
              <a:latin typeface="Footlight MT Light" panose="0204060206030A020304" pitchFamily="18" charset="0"/>
            </a:endParaRPr>
          </a:p>
          <a:p>
            <a:pPr>
              <a:buFont typeface="Wingdings" panose="05000000000000000000" pitchFamily="2" charset="2"/>
              <a:buChar char="v"/>
            </a:pPr>
            <a:r>
              <a:rPr lang="en-IN" sz="2800" dirty="0">
                <a:latin typeface="Footlight MT Light" panose="0204060206030A020304" pitchFamily="18" charset="0"/>
              </a:rPr>
              <a:t>   Material Master Data</a:t>
            </a:r>
            <a:endParaRPr lang="en-IN" sz="2800" dirty="0">
              <a:latin typeface="Footlight MT Light" panose="0204060206030A020304" pitchFamily="18" charset="0"/>
            </a:endParaRPr>
          </a:p>
          <a:p>
            <a:pPr>
              <a:buFont typeface="Wingdings" panose="05000000000000000000" pitchFamily="2" charset="2"/>
              <a:buChar char="v"/>
            </a:pPr>
            <a:r>
              <a:rPr lang="en-IN" sz="2800" dirty="0">
                <a:latin typeface="Footlight MT Light" panose="0204060206030A020304" pitchFamily="18" charset="0"/>
              </a:rPr>
              <a:t>   Customer – Material info Records</a:t>
            </a:r>
            <a:endParaRPr lang="en-IN" sz="2800" dirty="0">
              <a:latin typeface="Footlight MT Light" panose="0204060206030A020304" pitchFamily="18" charset="0"/>
            </a:endParaRPr>
          </a:p>
          <a:p>
            <a:pPr>
              <a:buFont typeface="Wingdings" panose="05000000000000000000" pitchFamily="2" charset="2"/>
              <a:buChar char="v"/>
            </a:pPr>
            <a:r>
              <a:rPr lang="en-IN" sz="2800" dirty="0">
                <a:latin typeface="Footlight MT Light" panose="0204060206030A020304" pitchFamily="18" charset="0"/>
              </a:rPr>
              <a:t>   Condition Master Data</a:t>
            </a:r>
            <a:endParaRPr lang="en-IN" sz="2800" dirty="0">
              <a:latin typeface="Footlight MT Light" panose="0204060206030A020304" pitchFamily="18" charset="0"/>
            </a:endParaRPr>
          </a:p>
          <a:p>
            <a:pPr>
              <a:buFont typeface="Wingdings" panose="05000000000000000000" pitchFamily="2" charset="2"/>
              <a:buChar char="v"/>
            </a:pPr>
            <a:r>
              <a:rPr lang="en-IN" sz="2800" dirty="0">
                <a:latin typeface="Footlight MT Light" panose="0204060206030A020304" pitchFamily="18" charset="0"/>
              </a:rPr>
              <a:t>   Output Master Data</a:t>
            </a:r>
            <a:endParaRPr lang="en-IN" sz="2800" dirty="0">
              <a:latin typeface="Footlight MT Light" panose="0204060206030A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Customer master data</a:t>
            </a:r>
            <a:endParaRPr lang="en-IN" dirty="0">
              <a:latin typeface="Algerian" panose="04020705040A02060702" pitchFamily="82" charset="0"/>
            </a:endParaRPr>
          </a:p>
        </p:txBody>
      </p:sp>
      <p:sp>
        <p:nvSpPr>
          <p:cNvPr id="3" name="Content Placeholder 2"/>
          <p:cNvSpPr>
            <a:spLocks noGrp="1"/>
          </p:cNvSpPr>
          <p:nvPr>
            <p:ph idx="1"/>
          </p:nvPr>
        </p:nvSpPr>
        <p:spPr/>
        <p:txBody>
          <a:bodyPr>
            <a:noAutofit/>
          </a:bodyPr>
          <a:lstStyle/>
          <a:p>
            <a:pPr>
              <a:buFont typeface="Wingdings" panose="05000000000000000000" pitchFamily="2" charset="2"/>
              <a:buChar char="§"/>
            </a:pPr>
            <a:r>
              <a:rPr lang="en-IN" sz="2800" dirty="0">
                <a:latin typeface="Footlight MT Light" panose="0204060206030A020304" pitchFamily="18" charset="0"/>
              </a:rPr>
              <a:t>To maintain detailed information about customer details such as Name, Address, Control data, Payment details etc..</a:t>
            </a:r>
            <a:endParaRPr lang="en-IN" sz="2800" dirty="0">
              <a:latin typeface="Footlight MT Light" panose="0204060206030A020304" pitchFamily="18" charset="0"/>
            </a:endParaRPr>
          </a:p>
          <a:p>
            <a:pPr>
              <a:buFont typeface="Wingdings" panose="05000000000000000000" pitchFamily="2" charset="2"/>
              <a:buChar char="§"/>
            </a:pPr>
            <a:r>
              <a:rPr lang="en-IN" sz="2800" dirty="0">
                <a:latin typeface="Footlight MT Light" panose="0204060206030A020304" pitchFamily="18" charset="0"/>
              </a:rPr>
              <a:t>Customers Are :</a:t>
            </a:r>
            <a:endParaRPr lang="en-IN" sz="2800" dirty="0">
              <a:latin typeface="Footlight MT Light" panose="0204060206030A020304" pitchFamily="18" charset="0"/>
            </a:endParaRPr>
          </a:p>
          <a:p>
            <a:pPr marL="0" indent="0">
              <a:buNone/>
            </a:pPr>
            <a:r>
              <a:rPr lang="en-IN" sz="2800" dirty="0">
                <a:latin typeface="Footlight MT Light" panose="0204060206030A020304" pitchFamily="18" charset="0"/>
              </a:rPr>
              <a:t>                                    Sold to Party</a:t>
            </a:r>
            <a:endParaRPr lang="en-IN" sz="2800" dirty="0">
              <a:latin typeface="Footlight MT Light" panose="0204060206030A020304" pitchFamily="18" charset="0"/>
            </a:endParaRPr>
          </a:p>
          <a:p>
            <a:pPr marL="0" indent="0">
              <a:buNone/>
            </a:pPr>
            <a:r>
              <a:rPr lang="en-IN" sz="2800" dirty="0">
                <a:latin typeface="Footlight MT Light" panose="0204060206030A020304" pitchFamily="18" charset="0"/>
              </a:rPr>
              <a:t>                                    Ship to Party</a:t>
            </a:r>
            <a:endParaRPr lang="en-IN" sz="2800" dirty="0">
              <a:latin typeface="Footlight MT Light" panose="0204060206030A020304" pitchFamily="18" charset="0"/>
            </a:endParaRPr>
          </a:p>
          <a:p>
            <a:pPr marL="0" indent="0">
              <a:buNone/>
            </a:pPr>
            <a:r>
              <a:rPr lang="en-IN" sz="2800" dirty="0">
                <a:latin typeface="Footlight MT Light" panose="0204060206030A020304" pitchFamily="18" charset="0"/>
              </a:rPr>
              <a:t>                                    Bill to Party</a:t>
            </a:r>
            <a:endParaRPr lang="en-IN" sz="2800" dirty="0">
              <a:latin typeface="Footlight MT Light" panose="0204060206030A020304" pitchFamily="18" charset="0"/>
            </a:endParaRPr>
          </a:p>
          <a:p>
            <a:pPr marL="0" indent="0">
              <a:buNone/>
            </a:pPr>
            <a:r>
              <a:rPr lang="en-IN" sz="2800" dirty="0">
                <a:latin typeface="Footlight MT Light" panose="0204060206030A020304" pitchFamily="18" charset="0"/>
              </a:rPr>
              <a:t>                                    Payer</a:t>
            </a:r>
            <a:endParaRPr lang="en-IN" sz="2800" dirty="0">
              <a:latin typeface="Footlight MT Light" panose="0204060206030A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03566" y="1906954"/>
            <a:ext cx="7541623" cy="2977661"/>
          </a:xfrm>
        </p:spPr>
        <p:txBody>
          <a:bodyPr>
            <a:normAutofit/>
          </a:bodyPr>
          <a:lstStyle/>
          <a:p>
            <a:r>
              <a:rPr lang="en-US" sz="6600" dirty="0">
                <a:latin typeface="Algerian" panose="04020705040A02060702" pitchFamily="82" charset="0"/>
              </a:rPr>
              <a:t>ENTERPRISE STRUCTURES</a:t>
            </a:r>
            <a:endParaRPr lang="en-IN" sz="6600" dirty="0">
              <a:latin typeface="Algerian" panose="04020705040A02060702" pitchFamily="8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vjnme_000\Desktop\SAP SD Sona\Screenshot (50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0158" y="725091"/>
            <a:ext cx="10097035" cy="55243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vjnme_000\Desktop\SAP SD Sona\Screenshot (50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9163" y="919163"/>
            <a:ext cx="7812087" cy="5019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vjnme_000\Desktop\SAP SD Sona\Screenshot (5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2463" y="690563"/>
            <a:ext cx="8345487" cy="54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1" y="1133232"/>
            <a:ext cx="9394091" cy="49315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739" y="367323"/>
            <a:ext cx="10378830" cy="614289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1477" y="500186"/>
            <a:ext cx="9276861" cy="5853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7354" y="601785"/>
            <a:ext cx="9652000" cy="58146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127" y="287628"/>
            <a:ext cx="10353761" cy="1326321"/>
          </a:xfrm>
        </p:spPr>
        <p:txBody>
          <a:bodyPr/>
          <a:lstStyle/>
          <a:p>
            <a:r>
              <a:rPr lang="en-IN" dirty="0">
                <a:latin typeface="Algerian" panose="04020705040A02060702" pitchFamily="82" charset="0"/>
              </a:rPr>
              <a:t>Material master data</a:t>
            </a:r>
            <a:endParaRPr lang="en-IN" dirty="0">
              <a:latin typeface="Algerian" panose="04020705040A02060702" pitchFamily="82" charset="0"/>
            </a:endParaRPr>
          </a:p>
        </p:txBody>
      </p:sp>
      <p:sp>
        <p:nvSpPr>
          <p:cNvPr id="3" name="Content Placeholder 2"/>
          <p:cNvSpPr>
            <a:spLocks noGrp="1"/>
          </p:cNvSpPr>
          <p:nvPr>
            <p:ph sz="half" idx="1"/>
          </p:nvPr>
        </p:nvSpPr>
        <p:spPr>
          <a:xfrm>
            <a:off x="109415" y="2087563"/>
            <a:ext cx="4611077" cy="3702881"/>
          </a:xfrm>
        </p:spPr>
        <p:txBody>
          <a:bodyPr/>
          <a:lstStyle/>
          <a:p>
            <a:r>
              <a:rPr lang="en-IN" sz="2400" dirty="0">
                <a:latin typeface="Footlight MT Light" panose="0204060206030A020304" pitchFamily="18" charset="0"/>
              </a:rPr>
              <a:t>Within the Material Mater Data you can maintain detailed information about particular material (such as the Description, Weight, or Tax relevance</a:t>
            </a:r>
            <a:r>
              <a:rPr lang="en-IN" dirty="0"/>
              <a:t>)</a:t>
            </a:r>
            <a:endParaRPr lang="en-IN" dirty="0"/>
          </a:p>
        </p:txBody>
      </p:sp>
      <p:pic>
        <p:nvPicPr>
          <p:cNvPr id="6" name="Content Placeholder 5"/>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4881093" y="1754634"/>
            <a:ext cx="6684136" cy="4377422"/>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vjnme_000\Desktop\SAP SD Sona\Screenshot (51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9403" y="553792"/>
            <a:ext cx="9787943" cy="576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ENTERPRISE STRUCTURE</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a:effectLst/>
                <a:latin typeface="Footlight MT Light" panose="0204060206030A020304" pitchFamily="18" charset="0"/>
              </a:rPr>
              <a:t>The Enterprise Structure </a:t>
            </a:r>
            <a:r>
              <a:rPr lang="en-US" sz="2400" b="1" dirty="0">
                <a:effectLst/>
                <a:latin typeface="Footlight MT Light" panose="0204060206030A020304" pitchFamily="18" charset="0"/>
              </a:rPr>
              <a:t>represents the business structure in the real world</a:t>
            </a:r>
            <a:r>
              <a:rPr lang="en-US" sz="2400" dirty="0">
                <a:effectLst/>
                <a:latin typeface="Footlight MT Light" panose="0204060206030A020304" pitchFamily="18" charset="0"/>
              </a:rPr>
              <a:t>. You can map various organizational units to enterprise structure as per the requirement like – Client, Distribution channel, division, company code, Sales office, Shipping Point, Loading point, etc…</a:t>
            </a:r>
            <a:endParaRPr lang="en-US" sz="2400" dirty="0">
              <a:effectLst/>
              <a:latin typeface="Footlight MT Light" panose="0204060206030A020304" pitchFamily="18" charset="0"/>
            </a:endParaRPr>
          </a:p>
          <a:p>
            <a:pPr>
              <a:buFont typeface="Wingdings" panose="05000000000000000000" pitchFamily="2" charset="2"/>
              <a:buChar char="§"/>
            </a:pPr>
            <a:r>
              <a:rPr lang="en-US" sz="2400" dirty="0">
                <a:effectLst/>
                <a:latin typeface="Footlight MT Light" panose="0204060206030A020304" pitchFamily="18" charset="0"/>
              </a:rPr>
              <a:t>To represent complex corporate structures flexibly.</a:t>
            </a:r>
            <a:endParaRPr lang="en-US" sz="2400" dirty="0">
              <a:effectLst/>
              <a:latin typeface="Footlight MT Light" panose="0204060206030A020304" pitchFamily="18" charset="0"/>
            </a:endParaRPr>
          </a:p>
          <a:p>
            <a:pPr>
              <a:buFont typeface="Wingdings" panose="05000000000000000000" pitchFamily="2" charset="2"/>
              <a:buChar char="§"/>
            </a:pPr>
            <a:r>
              <a:rPr lang="en-US" sz="2400" dirty="0">
                <a:effectLst/>
                <a:latin typeface="Footlight MT Light" panose="0204060206030A020304" pitchFamily="18" charset="0"/>
              </a:rPr>
              <a:t>To adapt to changes the corporate structure.</a:t>
            </a:r>
            <a:endParaRPr lang="en-US" sz="2400" dirty="0">
              <a:effectLst/>
              <a:latin typeface="Footlight MT Light" panose="0204060206030A020304" pitchFamily="18" charset="0"/>
            </a:endParaRPr>
          </a:p>
          <a:p>
            <a:pPr>
              <a:buFont typeface="Wingdings" panose="05000000000000000000" pitchFamily="2" charset="2"/>
              <a:buChar char="§"/>
            </a:pPr>
            <a:r>
              <a:rPr lang="en-US" sz="2400" dirty="0">
                <a:effectLst/>
                <a:latin typeface="Footlight MT Light" panose="0204060206030A020304" pitchFamily="18" charset="0"/>
              </a:rPr>
              <a:t>To process data across company code.</a:t>
            </a:r>
            <a:endParaRPr lang="en-IN" sz="2400" dirty="0">
              <a:latin typeface="Footlight MT Light" panose="0204060206030A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CUSTOMER Material INFO RECORDS</a:t>
            </a:r>
            <a:endParaRPr lang="en-IN" dirty="0">
              <a:latin typeface="Algerian" panose="04020705040A02060702" pitchFamily="82" charset="0"/>
            </a:endParaRPr>
          </a:p>
        </p:txBody>
      </p:sp>
      <p:sp>
        <p:nvSpPr>
          <p:cNvPr id="3" name="Content Placeholder 2"/>
          <p:cNvSpPr>
            <a:spLocks noGrp="1"/>
          </p:cNvSpPr>
          <p:nvPr>
            <p:ph sz="half" idx="1"/>
          </p:nvPr>
        </p:nvSpPr>
        <p:spPr>
          <a:xfrm>
            <a:off x="109415" y="2087563"/>
            <a:ext cx="4611077" cy="3702881"/>
          </a:xfrm>
        </p:spPr>
        <p:txBody>
          <a:bodyPr>
            <a:normAutofit/>
          </a:bodyPr>
          <a:lstStyle/>
          <a:p>
            <a:r>
              <a:rPr lang="en-IN" sz="2400" dirty="0">
                <a:latin typeface="Footlight MT Light" panose="0204060206030A020304" pitchFamily="18" charset="0"/>
                <a:cs typeface="Footlight MT Light" panose="0204060206030A020304" pitchFamily="18" charset="0"/>
              </a:rPr>
              <a:t>CMIR is used to process specific material for a specific customer.</a:t>
            </a:r>
            <a:endParaRPr lang="en-IN" sz="2400" dirty="0">
              <a:latin typeface="Footlight MT Light" panose="0204060206030A020304" pitchFamily="18" charset="0"/>
              <a:cs typeface="Footlight MT Light" panose="0204060206030A020304" pitchFamily="18" charset="0"/>
            </a:endParaRPr>
          </a:p>
          <a:p>
            <a:r>
              <a:rPr lang="en-IN" sz="2400" dirty="0">
                <a:latin typeface="Footlight MT Light" panose="0204060206030A020304" pitchFamily="18" charset="0"/>
                <a:cs typeface="Footlight MT Light" panose="0204060206030A020304" pitchFamily="18" charset="0"/>
              </a:rPr>
              <a:t>Used for storing data in combination of Customer and Material.</a:t>
            </a:r>
            <a:endParaRPr lang="en-IN" sz="2400" dirty="0">
              <a:latin typeface="Footlight MT Light" panose="0204060206030A020304" pitchFamily="18" charset="0"/>
              <a:cs typeface="Footlight MT Light" panose="0204060206030A020304" pitchFamily="18" charset="0"/>
            </a:endParaRPr>
          </a:p>
          <a:p>
            <a:r>
              <a:rPr lang="en-IN" sz="2400" dirty="0">
                <a:latin typeface="Footlight MT Light" panose="0204060206030A020304" pitchFamily="18" charset="0"/>
                <a:cs typeface="Footlight MT Light" panose="0204060206030A020304" pitchFamily="18" charset="0"/>
              </a:rPr>
              <a:t>You can record specific and specialized information about a Material which is specific to a Customer</a:t>
            </a:r>
            <a:endParaRPr lang="en-IN" sz="2400" dirty="0">
              <a:latin typeface="Footlight MT Light" panose="0204060206030A020304" pitchFamily="18" charset="0"/>
              <a:cs typeface="Footlight MT Light" panose="0204060206030A020304" pitchFamily="18" charset="0"/>
            </a:endParaRPr>
          </a:p>
        </p:txBody>
      </p:sp>
      <p:pic>
        <p:nvPicPr>
          <p:cNvPr id="1026" name="Picture 2" descr="C:\Users\vjnme_000\Desktop\SAP SD Sona\Screenshot (511).png"/>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bwMode="auto">
          <a:xfrm>
            <a:off x="4976094" y="1830226"/>
            <a:ext cx="6730802" cy="45061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CONDITION MASTER DATA FOR </a:t>
            </a:r>
            <a:r>
              <a:rPr lang="en-IN" dirty="0" err="1">
                <a:latin typeface="Algerian" panose="04020705040A02060702" pitchFamily="82" charset="0"/>
              </a:rPr>
              <a:t>pRICING</a:t>
            </a:r>
            <a:endParaRPr lang="en-IN" dirty="0">
              <a:latin typeface="Algerian" panose="04020705040A02060702" pitchFamily="82" charset="0"/>
            </a:endParaRPr>
          </a:p>
        </p:txBody>
      </p:sp>
      <p:sp>
        <p:nvSpPr>
          <p:cNvPr id="3" name="Content Placeholder 2"/>
          <p:cNvSpPr>
            <a:spLocks noGrp="1"/>
          </p:cNvSpPr>
          <p:nvPr>
            <p:ph sz="half" idx="1"/>
          </p:nvPr>
        </p:nvSpPr>
        <p:spPr>
          <a:xfrm>
            <a:off x="109415" y="2087563"/>
            <a:ext cx="4611077" cy="3702881"/>
          </a:xfrm>
        </p:spPr>
        <p:txBody>
          <a:bodyPr>
            <a:normAutofit lnSpcReduction="10000"/>
          </a:bodyPr>
          <a:lstStyle/>
          <a:p>
            <a:r>
              <a:rPr lang="en-IN" sz="2400" dirty="0">
                <a:latin typeface="Footlight MT Light" panose="0204060206030A020304" pitchFamily="18" charset="0"/>
                <a:cs typeface="Footlight MT Light" panose="0204060206030A020304" pitchFamily="18" charset="0"/>
              </a:rPr>
              <a:t>A condition record is defined as how system stores the specific condition.</a:t>
            </a:r>
            <a:endParaRPr lang="en-IN" sz="2400" dirty="0">
              <a:latin typeface="Footlight MT Light" panose="0204060206030A020304" pitchFamily="18" charset="0"/>
              <a:cs typeface="Footlight MT Light" panose="0204060206030A020304" pitchFamily="18" charset="0"/>
            </a:endParaRPr>
          </a:p>
          <a:p>
            <a:r>
              <a:rPr lang="en-IN" sz="2400" dirty="0">
                <a:latin typeface="Footlight MT Light" panose="0204060206030A020304" pitchFamily="18" charset="0"/>
                <a:cs typeface="Footlight MT Light" panose="0204060206030A020304" pitchFamily="18" charset="0"/>
              </a:rPr>
              <a:t>You define pricing for the product or service you are selling to your customers.</a:t>
            </a:r>
            <a:endParaRPr lang="en-IN" sz="2400" dirty="0">
              <a:latin typeface="Footlight MT Light" panose="0204060206030A020304" pitchFamily="18" charset="0"/>
              <a:cs typeface="Footlight MT Light" panose="0204060206030A020304" pitchFamily="18" charset="0"/>
            </a:endParaRPr>
          </a:p>
          <a:p>
            <a:r>
              <a:rPr lang="en-IN" sz="2400" dirty="0">
                <a:latin typeface="Footlight MT Light" panose="0204060206030A020304" pitchFamily="18" charset="0"/>
                <a:cs typeface="Footlight MT Light" panose="0204060206030A020304" pitchFamily="18" charset="0"/>
              </a:rPr>
              <a:t>For example, a particular customer orders a certain quantity of a particular product on a certain day.</a:t>
            </a:r>
            <a:endParaRPr lang="en-IN" sz="2400" dirty="0">
              <a:latin typeface="Footlight MT Light" panose="0204060206030A020304" pitchFamily="18" charset="0"/>
              <a:cs typeface="Footlight MT Light" panose="0204060206030A020304" pitchFamily="18" charset="0"/>
            </a:endParaRPr>
          </a:p>
        </p:txBody>
      </p:sp>
      <p:pic>
        <p:nvPicPr>
          <p:cNvPr id="2050" name="Picture 2" descr="C:\Users\vjnme_000\Desktop\SAP SD Sona\Screenshot (513).png"/>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bwMode="auto">
          <a:xfrm>
            <a:off x="5303318" y="2021982"/>
            <a:ext cx="6183698" cy="42458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vjnme_000\Desktop\SAP SD Sona\Screenshot (51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667" y="978794"/>
            <a:ext cx="5929747" cy="529321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vjnme_000\Desktop\SAP SD Sona\Screenshot (5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784" y="978795"/>
            <a:ext cx="5730474" cy="5293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OUTPUT master data</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IN" sz="2400" dirty="0">
                <a:latin typeface="Footlight MT Light" panose="0204060206030A020304" pitchFamily="18" charset="0"/>
              </a:rPr>
              <a:t>You can define how to communicate and send specific information to your customer, at what time, by what means and to which business partner of your customer.</a:t>
            </a:r>
            <a:endParaRPr lang="en-IN" sz="2400" dirty="0">
              <a:latin typeface="Footlight MT Light" panose="0204060206030A020304" pitchFamily="18" charset="0"/>
            </a:endParaRPr>
          </a:p>
          <a:p>
            <a:pPr>
              <a:buFont typeface="Wingdings" panose="05000000000000000000" pitchFamily="2" charset="2"/>
              <a:buChar char="§"/>
            </a:pPr>
            <a:r>
              <a:rPr lang="en-IN" sz="2400" dirty="0">
                <a:latin typeface="Footlight MT Light" panose="0204060206030A020304" pitchFamily="18" charset="0"/>
              </a:rPr>
              <a:t>For example, a customer has sent you a request for quotation.</a:t>
            </a:r>
            <a:endParaRPr lang="en-IN" sz="2400" dirty="0">
              <a:latin typeface="Footlight MT Light" panose="0204060206030A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descr="word-image-338"/>
          <p:cNvPicPr>
            <a:picLocks noGrp="1" noChangeAspect="1"/>
          </p:cNvPicPr>
          <p:nvPr>
            <p:ph idx="1"/>
          </p:nvPr>
        </p:nvPicPr>
        <p:blipFill>
          <a:blip r:embed="rId1"/>
          <a:stretch>
            <a:fillRect/>
          </a:stretch>
        </p:blipFill>
        <p:spPr>
          <a:xfrm>
            <a:off x="1500505" y="373380"/>
            <a:ext cx="10081895" cy="56718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Pre Sales Documents</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buFont typeface="Wingdings" panose="05000000000000000000" pitchFamily="2" charset="2"/>
              <a:buChar char="§"/>
            </a:pPr>
            <a:r>
              <a:rPr lang="en-IN" dirty="0">
                <a:latin typeface="Footlight MT Light" panose="0204060206030A020304" pitchFamily="18" charset="0"/>
              </a:rPr>
              <a:t>Inquiries :</a:t>
            </a:r>
            <a:endParaRPr lang="en-IN" dirty="0">
              <a:latin typeface="Footlight MT Light" panose="0204060206030A020304" pitchFamily="18" charset="0"/>
            </a:endParaRPr>
          </a:p>
          <a:p>
            <a:pPr>
              <a:buFont typeface="Wingdings" panose="05000000000000000000" pitchFamily="2" charset="2"/>
              <a:buChar char="§"/>
            </a:pPr>
            <a:r>
              <a:rPr lang="en-IN" sz="2800" dirty="0">
                <a:latin typeface="Footlight MT Light" panose="0204060206030A020304" pitchFamily="18" charset="0"/>
              </a:rPr>
              <a:t>                </a:t>
            </a:r>
            <a:r>
              <a:rPr lang="en-IN" sz="2800" b="0" i="0" dirty="0">
                <a:solidFill>
                  <a:srgbClr val="202124"/>
                </a:solidFill>
                <a:effectLst/>
                <a:latin typeface="Footlight MT Light" panose="0204060206030A020304" pitchFamily="18" charset="0"/>
              </a:rPr>
              <a:t>An Inquiry is a request from a customer to a vendor for sales information: price, availability, delivery date... </a:t>
            </a:r>
            <a:r>
              <a:rPr lang="en-IN" sz="2800" dirty="0">
                <a:solidFill>
                  <a:srgbClr val="202124"/>
                </a:solidFill>
                <a:latin typeface="Footlight MT Light" panose="0204060206030A020304" pitchFamily="18" charset="0"/>
              </a:rPr>
              <a:t>It is not a legal documents.</a:t>
            </a:r>
            <a:endParaRPr lang="en-IN" sz="2800" b="0" i="0" dirty="0">
              <a:solidFill>
                <a:srgbClr val="202124"/>
              </a:solidFill>
              <a:effectLst/>
              <a:latin typeface="Footlight MT Light" panose="0204060206030A020304" pitchFamily="18" charset="0"/>
            </a:endParaRPr>
          </a:p>
          <a:p>
            <a:pPr>
              <a:buFont typeface="Wingdings" panose="05000000000000000000" pitchFamily="2" charset="2"/>
              <a:buChar char="§"/>
            </a:pPr>
            <a:r>
              <a:rPr lang="en-IN" dirty="0">
                <a:solidFill>
                  <a:srgbClr val="202124"/>
                </a:solidFill>
                <a:latin typeface="Footlight MT Light" panose="0204060206030A020304" pitchFamily="18" charset="0"/>
              </a:rPr>
              <a:t>Quotations :</a:t>
            </a:r>
            <a:endParaRPr lang="en-IN" dirty="0">
              <a:solidFill>
                <a:srgbClr val="202124"/>
              </a:solidFill>
              <a:latin typeface="Footlight MT Light" panose="0204060206030A020304" pitchFamily="18" charset="0"/>
            </a:endParaRPr>
          </a:p>
          <a:p>
            <a:pPr>
              <a:buFont typeface="Wingdings" panose="05000000000000000000" pitchFamily="2" charset="2"/>
              <a:buChar char="§"/>
            </a:pPr>
            <a:r>
              <a:rPr lang="en-IN" sz="2800" dirty="0">
                <a:solidFill>
                  <a:srgbClr val="202124"/>
                </a:solidFill>
                <a:latin typeface="Arial" panose="020B0604020202020204" pitchFamily="34" charset="0"/>
              </a:rPr>
              <a:t>                  </a:t>
            </a:r>
            <a:r>
              <a:rPr lang="en-IN" sz="2800" dirty="0">
                <a:solidFill>
                  <a:srgbClr val="202124"/>
                </a:solidFill>
                <a:latin typeface="Footlight MT Light" panose="0204060206030A020304" pitchFamily="18" charset="0"/>
              </a:rPr>
              <a:t>A Quotation is a legal document to the customer for delivery of goods and services. This is normally issued after an inquiry from the customer.       </a:t>
            </a:r>
            <a:endParaRPr lang="en-IN" sz="2800" dirty="0">
              <a:latin typeface="Footlight MT Light" panose="0204060206030A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ORDER PROCESSING</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buFont typeface="Wingdings" panose="05000000000000000000" pitchFamily="2" charset="2"/>
              <a:buChar char="§"/>
            </a:pPr>
            <a:r>
              <a:rPr lang="en-IN" sz="2800" dirty="0">
                <a:latin typeface="Footlight MT Light" panose="0204060206030A020304" pitchFamily="18" charset="0"/>
              </a:rPr>
              <a:t>SALES ORDER :</a:t>
            </a:r>
            <a:endParaRPr lang="en-IN" sz="2800" dirty="0">
              <a:latin typeface="Footlight MT Light" panose="0204060206030A020304" pitchFamily="18" charset="0"/>
            </a:endParaRPr>
          </a:p>
          <a:p>
            <a:pPr>
              <a:buFont typeface="Wingdings" panose="05000000000000000000" pitchFamily="2" charset="2"/>
              <a:buChar char="§"/>
            </a:pPr>
            <a:r>
              <a:rPr lang="en-IN" sz="2400" dirty="0">
                <a:latin typeface="Footlight MT Light" panose="0204060206030A020304" pitchFamily="18" charset="0"/>
              </a:rPr>
              <a:t>                        </a:t>
            </a:r>
            <a:r>
              <a:rPr lang="en-IN" sz="2400" b="0" i="0" dirty="0">
                <a:solidFill>
                  <a:srgbClr val="000000"/>
                </a:solidFill>
                <a:effectLst/>
                <a:latin typeface="Footlight MT Light" panose="0204060206030A020304" pitchFamily="18" charset="0"/>
              </a:rPr>
              <a:t>A Sales order is a request made by a customer to the company for delivery of some defined quantity of goods or a service in a specific time period.</a:t>
            </a:r>
            <a:endParaRPr lang="en-IN" sz="2400" b="0" i="0" dirty="0">
              <a:solidFill>
                <a:srgbClr val="000000"/>
              </a:solidFill>
              <a:effectLst/>
              <a:latin typeface="Footlight MT Light" panose="0204060206030A020304" pitchFamily="18" charset="0"/>
            </a:endParaRPr>
          </a:p>
          <a:p>
            <a:pPr>
              <a:buFont typeface="Wingdings" panose="05000000000000000000" pitchFamily="2" charset="2"/>
              <a:buChar char="§"/>
            </a:pPr>
            <a:r>
              <a:rPr lang="en-IN" sz="2400" dirty="0">
                <a:solidFill>
                  <a:srgbClr val="000000"/>
                </a:solidFill>
                <a:latin typeface="Footlight MT Light" panose="0204060206030A020304" pitchFamily="18" charset="0"/>
              </a:rPr>
              <a:t>Its Contain :</a:t>
            </a:r>
            <a:endParaRPr lang="en-IN" sz="2400" dirty="0">
              <a:solidFill>
                <a:srgbClr val="000000"/>
              </a:solidFill>
              <a:latin typeface="Footlight MT Light" panose="0204060206030A020304" pitchFamily="18" charset="0"/>
            </a:endParaRPr>
          </a:p>
          <a:p>
            <a:pPr>
              <a:buFont typeface="Wingdings" panose="05000000000000000000" pitchFamily="2" charset="2"/>
              <a:buChar char="§"/>
            </a:pPr>
            <a:r>
              <a:rPr lang="en-IN" sz="2400" dirty="0">
                <a:solidFill>
                  <a:srgbClr val="000000"/>
                </a:solidFill>
                <a:latin typeface="Footlight MT Light" panose="0204060206030A020304" pitchFamily="18" charset="0"/>
              </a:rPr>
              <a:t>        Customer and Material information</a:t>
            </a:r>
            <a:endParaRPr lang="en-IN" sz="2400" dirty="0">
              <a:solidFill>
                <a:srgbClr val="000000"/>
              </a:solidFill>
              <a:latin typeface="Footlight MT Light" panose="0204060206030A020304" pitchFamily="18" charset="0"/>
            </a:endParaRPr>
          </a:p>
          <a:p>
            <a:pPr>
              <a:buFont typeface="Wingdings" panose="05000000000000000000" pitchFamily="2" charset="2"/>
              <a:buChar char="§"/>
            </a:pPr>
            <a:r>
              <a:rPr lang="en-IN" sz="2400" dirty="0">
                <a:solidFill>
                  <a:srgbClr val="000000"/>
                </a:solidFill>
                <a:latin typeface="Footlight MT Light" panose="0204060206030A020304" pitchFamily="18" charset="0"/>
              </a:rPr>
              <a:t>         Information about delivery date and delivery quantities.</a:t>
            </a:r>
            <a:endParaRPr lang="en-IN" sz="2400" dirty="0">
              <a:solidFill>
                <a:srgbClr val="000000"/>
              </a:solidFill>
              <a:latin typeface="Footlight MT Light" panose="0204060206030A020304" pitchFamily="18" charset="0"/>
            </a:endParaRPr>
          </a:p>
          <a:p>
            <a:pPr>
              <a:buFont typeface="Wingdings" panose="05000000000000000000" pitchFamily="2" charset="2"/>
              <a:buChar char="§"/>
            </a:pPr>
            <a:r>
              <a:rPr lang="en-IN" sz="2400" dirty="0">
                <a:solidFill>
                  <a:srgbClr val="000000"/>
                </a:solidFill>
                <a:latin typeface="Footlight MT Light" panose="0204060206030A020304" pitchFamily="18" charset="0"/>
              </a:rPr>
              <a:t>         Information about Price</a:t>
            </a:r>
            <a:endParaRPr lang="en-IN" sz="2400" dirty="0">
              <a:solidFill>
                <a:srgbClr val="000000"/>
              </a:solidFill>
              <a:latin typeface="Footlight MT Light" panose="0204060206030A020304" pitchFamily="18" charset="0"/>
            </a:endParaRPr>
          </a:p>
          <a:p>
            <a:pPr>
              <a:buFont typeface="Wingdings" panose="05000000000000000000" pitchFamily="2" charset="2"/>
              <a:buChar char="§"/>
            </a:pPr>
            <a:r>
              <a:rPr lang="en-IN" sz="2400" dirty="0">
                <a:solidFill>
                  <a:srgbClr val="000000"/>
                </a:solidFill>
                <a:latin typeface="Footlight MT Light" panose="0204060206030A020304" pitchFamily="18" charset="0"/>
              </a:rPr>
              <a:t>         Information about shipping process</a:t>
            </a:r>
            <a:endParaRPr lang="en-IN" sz="2400" dirty="0">
              <a:solidFill>
                <a:srgbClr val="000000"/>
              </a:solidFill>
              <a:latin typeface="Footlight MT Light" panose="0204060206030A020304" pitchFamily="18" charset="0"/>
            </a:endParaRPr>
          </a:p>
          <a:p>
            <a:endParaRPr lang="en-IN" dirty="0">
              <a:solidFill>
                <a:srgbClr val="000000"/>
              </a:solidFill>
              <a:latin typeface="Nunito"/>
            </a:endParaRPr>
          </a:p>
          <a:p>
            <a:pPr marL="0" indent="0">
              <a:buNone/>
            </a:pPr>
            <a:r>
              <a:rPr lang="en-IN" dirty="0">
                <a:solidFill>
                  <a:srgbClr val="000000"/>
                </a:solidFill>
                <a:latin typeface="Nunito"/>
              </a:rPr>
              <a:t>             </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Structure of the Sales Documents</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buFont typeface="Wingdings" panose="05000000000000000000" pitchFamily="2" charset="2"/>
              <a:buChar char="§"/>
            </a:pPr>
            <a:r>
              <a:rPr lang="en-IN" dirty="0">
                <a:latin typeface="Footlight MT Light" panose="0204060206030A020304" pitchFamily="18" charset="0"/>
              </a:rPr>
              <a:t>Three Levels of Sales Documents :</a:t>
            </a:r>
            <a:endParaRPr lang="en-IN" dirty="0">
              <a:latin typeface="Footlight MT Light" panose="0204060206030A020304" pitchFamily="18" charset="0"/>
            </a:endParaRPr>
          </a:p>
          <a:p>
            <a:pPr>
              <a:buFont typeface="Wingdings" panose="05000000000000000000" pitchFamily="2" charset="2"/>
              <a:buChar char="§"/>
            </a:pPr>
            <a:r>
              <a:rPr lang="en-IN" sz="3600" dirty="0">
                <a:latin typeface="Footlight MT Light" panose="0204060206030A020304" pitchFamily="18" charset="0"/>
              </a:rPr>
              <a:t>                              Header</a:t>
            </a:r>
            <a:endParaRPr lang="en-IN" sz="3600" dirty="0">
              <a:latin typeface="Footlight MT Light" panose="0204060206030A020304" pitchFamily="18" charset="0"/>
            </a:endParaRPr>
          </a:p>
          <a:p>
            <a:pPr>
              <a:buFont typeface="Wingdings" panose="05000000000000000000" pitchFamily="2" charset="2"/>
              <a:buChar char="§"/>
            </a:pPr>
            <a:r>
              <a:rPr lang="en-IN" sz="3600" dirty="0">
                <a:latin typeface="Footlight MT Light" panose="0204060206030A020304" pitchFamily="18" charset="0"/>
              </a:rPr>
              <a:t>                              Item</a:t>
            </a:r>
            <a:endParaRPr lang="en-IN" sz="3600" dirty="0">
              <a:latin typeface="Footlight MT Light" panose="0204060206030A020304" pitchFamily="18" charset="0"/>
            </a:endParaRPr>
          </a:p>
          <a:p>
            <a:pPr>
              <a:buFont typeface="Wingdings" panose="05000000000000000000" pitchFamily="2" charset="2"/>
              <a:buChar char="§"/>
            </a:pPr>
            <a:r>
              <a:rPr lang="en-IN" sz="3600" dirty="0">
                <a:latin typeface="Footlight MT Light" panose="0204060206030A020304" pitchFamily="18" charset="0"/>
              </a:rPr>
              <a:t>                              Schedule line</a:t>
            </a:r>
            <a:endParaRPr lang="en-IN" sz="3600" dirty="0">
              <a:latin typeface="Footlight MT Light" panose="0204060206030A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Header Level</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endParaRPr lang="en-IN" dirty="0"/>
          </a:p>
          <a:p>
            <a:endParaRPr lang="en-IN" dirty="0"/>
          </a:p>
          <a:p>
            <a:r>
              <a:rPr lang="en-IN" dirty="0">
                <a:latin typeface="Footlight MT Light" panose="0204060206030A020304" pitchFamily="18" charset="0"/>
              </a:rPr>
              <a:t>The data for the Document Header valid for the entire document. This includes, Ex : Document Number and Customer related data like relevant Sold-to-party.</a:t>
            </a:r>
            <a:endParaRPr lang="en-IN" dirty="0">
              <a:latin typeface="Footlight MT Light" panose="0204060206030A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ITEM LEVEL</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endParaRPr lang="en-IN" dirty="0"/>
          </a:p>
          <a:p>
            <a:endParaRPr lang="en-IN" dirty="0"/>
          </a:p>
          <a:p>
            <a:r>
              <a:rPr lang="en-IN" dirty="0">
                <a:latin typeface="Footlight MT Light" panose="0204060206030A020304" pitchFamily="18" charset="0"/>
              </a:rPr>
              <a:t>Each item in the sales document contains its own data. this includes, Ex : data about the ordered materials and corresponding quantities</a:t>
            </a:r>
            <a:r>
              <a:rPr lang="en-IN" dirty="0"/>
              <a:t>.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280" y="145960"/>
            <a:ext cx="10353761" cy="1326321"/>
          </a:xfrm>
        </p:spPr>
        <p:txBody>
          <a:bodyPr/>
          <a:lstStyle/>
          <a:p>
            <a:r>
              <a:rPr lang="en-US" dirty="0">
                <a:latin typeface="Algerian" panose="04020705040A02060702" pitchFamily="82" charset="0"/>
              </a:rPr>
              <a:t>Enterprise structures</a:t>
            </a:r>
            <a:endParaRPr lang="en-IN" dirty="0">
              <a:latin typeface="Algerian" panose="04020705040A02060702" pitchFamily="82"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04553" y="1390918"/>
            <a:ext cx="10346112" cy="5009882"/>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SCHEDULE LINE LEVEL</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endParaRPr lang="en-IN" dirty="0">
              <a:latin typeface="Footlight MT Light" panose="0204060206030A020304" pitchFamily="18" charset="0"/>
            </a:endParaRPr>
          </a:p>
          <a:p>
            <a:endParaRPr lang="en-IN" dirty="0">
              <a:latin typeface="Footlight MT Light" panose="0204060206030A020304" pitchFamily="18" charset="0"/>
            </a:endParaRPr>
          </a:p>
          <a:p>
            <a:r>
              <a:rPr lang="en-IN" dirty="0">
                <a:latin typeface="Footlight MT Light" panose="0204060206030A020304" pitchFamily="18" charset="0"/>
              </a:rPr>
              <a:t>Schedule line contains delivery quantities and delivery dates. They clearly belong to an item. Ex : the ordered quantity is to be delivered in several partial deliveries at different time.</a:t>
            </a:r>
            <a:endParaRPr lang="en-IN" dirty="0">
              <a:latin typeface="Footlight MT Light" panose="0204060206030A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OUTBOUND DELIVERY</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buFont typeface="Wingdings" panose="05000000000000000000" pitchFamily="2" charset="2"/>
              <a:buChar char="§"/>
            </a:pPr>
            <a:r>
              <a:rPr lang="en-IN" dirty="0">
                <a:latin typeface="Footlight MT Light" panose="0204060206030A020304" pitchFamily="18" charset="0"/>
              </a:rPr>
              <a:t>This is the basic document for the different activities during the shipping process like :</a:t>
            </a:r>
            <a:endParaRPr lang="en-IN" dirty="0">
              <a:latin typeface="Footlight MT Light" panose="0204060206030A020304" pitchFamily="18" charset="0"/>
            </a:endParaRPr>
          </a:p>
          <a:p>
            <a:pPr marL="0" indent="0">
              <a:buNone/>
            </a:pPr>
            <a:r>
              <a:rPr lang="en-IN" dirty="0">
                <a:latin typeface="Footlight MT Light" panose="0204060206030A020304" pitchFamily="18" charset="0"/>
              </a:rPr>
              <a:t>                                                 Picking </a:t>
            </a:r>
            <a:endParaRPr lang="en-IN" dirty="0">
              <a:latin typeface="Footlight MT Light" panose="0204060206030A020304" pitchFamily="18" charset="0"/>
            </a:endParaRPr>
          </a:p>
          <a:p>
            <a:pPr marL="0" indent="0">
              <a:buNone/>
            </a:pPr>
            <a:r>
              <a:rPr lang="en-IN" dirty="0">
                <a:latin typeface="Footlight MT Light" panose="0204060206030A020304" pitchFamily="18" charset="0"/>
              </a:rPr>
              <a:t>                                                 Packing</a:t>
            </a:r>
            <a:endParaRPr lang="en-IN" dirty="0">
              <a:latin typeface="Footlight MT Light" panose="0204060206030A020304" pitchFamily="18" charset="0"/>
            </a:endParaRPr>
          </a:p>
          <a:p>
            <a:pPr marL="0" indent="0">
              <a:buNone/>
            </a:pPr>
            <a:r>
              <a:rPr lang="en-IN" dirty="0">
                <a:latin typeface="Footlight MT Light" panose="0204060206030A020304" pitchFamily="18" charset="0"/>
              </a:rPr>
              <a:t>                                                 Posting Goods Issue</a:t>
            </a:r>
            <a:endParaRPr lang="en-IN" dirty="0">
              <a:latin typeface="Footlight MT Light" panose="0204060206030A020304" pitchFamily="18" charset="0"/>
            </a:endParaRPr>
          </a:p>
          <a:p>
            <a:pPr>
              <a:buFont typeface="Wingdings" panose="05000000000000000000" pitchFamily="2" charset="2"/>
              <a:buChar char="§"/>
            </a:pPr>
            <a:r>
              <a:rPr lang="en-IN" dirty="0">
                <a:latin typeface="Footlight MT Light" panose="0204060206030A020304" pitchFamily="18" charset="0"/>
              </a:rPr>
              <a:t>You can create one or more outbound deliveries with reference to a single order.</a:t>
            </a:r>
            <a:endParaRPr lang="en-IN" dirty="0">
              <a:latin typeface="Footlight MT Light" panose="0204060206030A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TRANSFER ORDER</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endParaRPr lang="en-IN" dirty="0">
              <a:latin typeface="Footlight MT Light" panose="0204060206030A020304" pitchFamily="18" charset="0"/>
            </a:endParaRPr>
          </a:p>
          <a:p>
            <a:r>
              <a:rPr lang="en-IN" dirty="0">
                <a:latin typeface="Footlight MT Light" panose="0204060206030A020304" pitchFamily="18" charset="0"/>
              </a:rPr>
              <a:t>The Transfer order is essential for controlling the goods movements with in a warehouse.</a:t>
            </a:r>
            <a:endParaRPr lang="en-IN" dirty="0">
              <a:latin typeface="Footlight MT Light" panose="0204060206030A020304" pitchFamily="18" charset="0"/>
            </a:endParaRPr>
          </a:p>
          <a:p>
            <a:r>
              <a:rPr lang="en-IN" dirty="0">
                <a:latin typeface="Footlight MT Light" panose="0204060206030A020304" pitchFamily="18" charset="0"/>
              </a:rPr>
              <a:t>The main function of a transfer order is to indicate where the goods should be taken from and brought within the warehouse.</a:t>
            </a:r>
            <a:endParaRPr lang="en-IN" dirty="0">
              <a:latin typeface="Footlight MT Light" panose="0204060206030A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POST GOODS ISSUE</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endParaRPr lang="en-IN" dirty="0">
              <a:latin typeface="Footlight MT Light" panose="0204060206030A020304" pitchFamily="18" charset="0"/>
            </a:endParaRPr>
          </a:p>
          <a:p>
            <a:endParaRPr lang="en-IN" dirty="0">
              <a:latin typeface="Footlight MT Light" panose="0204060206030A020304" pitchFamily="18" charset="0"/>
            </a:endParaRPr>
          </a:p>
          <a:p>
            <a:r>
              <a:rPr lang="en-IN" dirty="0">
                <a:latin typeface="Footlight MT Light" panose="0204060206030A020304" pitchFamily="18" charset="0"/>
              </a:rPr>
              <a:t>Posting the goods issue is often the final step in the shipping process.</a:t>
            </a:r>
            <a:endParaRPr lang="en-IN" dirty="0">
              <a:latin typeface="Footlight MT Light" panose="0204060206030A020304" pitchFamily="18" charset="0"/>
            </a:endParaRPr>
          </a:p>
          <a:p>
            <a:r>
              <a:rPr lang="en-IN" dirty="0">
                <a:latin typeface="Footlight MT Light" panose="0204060206030A020304" pitchFamily="18" charset="0"/>
              </a:rPr>
              <a:t>It is the goods owner ship is moved to the customer and stock is updated as per delivery.</a:t>
            </a:r>
            <a:endParaRPr lang="en-IN" dirty="0">
              <a:latin typeface="Footlight MT Light" panose="0204060206030A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BILLING DOCUMENT</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endParaRPr lang="en-IN" sz="2800" b="0" i="0" dirty="0">
              <a:solidFill>
                <a:srgbClr val="000000"/>
              </a:solidFill>
              <a:effectLst/>
              <a:latin typeface="Footlight MT Light" panose="0204060206030A020304" pitchFamily="18" charset="0"/>
            </a:endParaRPr>
          </a:p>
          <a:p>
            <a:r>
              <a:rPr lang="en-IN" sz="2800" b="0" i="0" dirty="0">
                <a:solidFill>
                  <a:srgbClr val="000000"/>
                </a:solidFill>
                <a:effectLst/>
                <a:latin typeface="Footlight MT Light" panose="0204060206030A020304" pitchFamily="18" charset="0"/>
              </a:rPr>
              <a:t>In SAP Sales and Distribution module, billing is known as the final stage for executing business transactions. When an order is processed and delivery is made, billing information is available at each stage of this order processing</a:t>
            </a:r>
            <a:r>
              <a:rPr lang="en-IN" sz="2800" b="0" i="0" dirty="0">
                <a:solidFill>
                  <a:srgbClr val="000000"/>
                </a:solidFill>
                <a:effectLst/>
                <a:latin typeface="Nunito"/>
              </a:rPr>
              <a:t>.</a:t>
            </a:r>
            <a:endParaRPr lang="en-IN" sz="2800" b="0" i="0" dirty="0">
              <a:solidFill>
                <a:srgbClr val="000000"/>
              </a:solidFill>
              <a:effectLst/>
              <a:latin typeface="Nunito"/>
            </a:endParaRPr>
          </a:p>
          <a:p>
            <a:r>
              <a:rPr lang="en-IN" sz="2800" b="0" i="0" dirty="0">
                <a:solidFill>
                  <a:srgbClr val="000000"/>
                </a:solidFill>
                <a:effectLst/>
                <a:latin typeface="Footlight MT Light" panose="0204060206030A020304" pitchFamily="18" charset="0"/>
              </a:rPr>
              <a:t>A billing document is created for a credit memo, debit memo, an invoice or a cancelled transaction. Each billing document has a header and list of items under it. Billing documents are normally controlled by the billing type.</a:t>
            </a:r>
            <a:endParaRPr lang="en-IN" sz="2800" dirty="0">
              <a:latin typeface="Footlight MT Light" panose="0204060206030A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SALES DOCUMENT TYPES</a:t>
            </a:r>
            <a:endParaRPr lang="en-IN" dirty="0"/>
          </a:p>
        </p:txBody>
      </p:sp>
      <p:pic>
        <p:nvPicPr>
          <p:cNvPr id="9" name="Content Placeholder 8" descr="Graphical user interface, text, application&#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88142" y="1417638"/>
            <a:ext cx="10594258" cy="5165724"/>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ITEM CATEGORY</a:t>
            </a:r>
            <a:endParaRPr lang="en-IN" dirty="0"/>
          </a:p>
        </p:txBody>
      </p:sp>
      <p:pic>
        <p:nvPicPr>
          <p:cNvPr id="5" name="Content Placeholder 4" descr="Graphical user interface, text, application&#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600" y="1417638"/>
            <a:ext cx="11351342" cy="5165724"/>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MATERIAL LISTING &amp; EXCLUSION</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endParaRPr lang="en-IN" dirty="0"/>
          </a:p>
          <a:p>
            <a:endParaRPr lang="en-IN" dirty="0"/>
          </a:p>
          <a:p>
            <a:r>
              <a:rPr lang="en-IN" dirty="0">
                <a:latin typeface="Footlight MT Light" panose="0204060206030A020304" pitchFamily="18" charset="0"/>
              </a:rPr>
              <a:t>Material Listing and Material Exclusion lets you control which material specific customers may or may not buy..</a:t>
            </a:r>
            <a:endParaRPr lang="en-IN" dirty="0">
              <a:latin typeface="Footlight MT Light" panose="0204060206030A020304" pitchFamily="18" charset="0"/>
            </a:endParaRPr>
          </a:p>
          <a:p>
            <a:endParaRPr lang="en-IN" dirty="0"/>
          </a:p>
          <a:p>
            <a:pPr marL="0" indent="0">
              <a:buNone/>
            </a:pP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MATERIAL LISTING</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r>
              <a:rPr lang="en-IN" dirty="0">
                <a:latin typeface="Footlight MT Light" panose="0204060206030A020304" pitchFamily="18" charset="0"/>
              </a:rPr>
              <a:t>Customer receives only specific materials. Material listing is customized by the condition technique.</a:t>
            </a:r>
            <a:endParaRPr lang="en-IN" dirty="0">
              <a:latin typeface="Footlight MT Light" panose="0204060206030A020304" pitchFamily="18" charset="0"/>
            </a:endParaRPr>
          </a:p>
          <a:p>
            <a:r>
              <a:rPr lang="en-IN" dirty="0">
                <a:latin typeface="Footlight MT Light" panose="0204060206030A020304" pitchFamily="18" charset="0"/>
              </a:rPr>
              <a:t>Master records have been created with a key combination for the customer and material numbers. You can also define your own key combinations.</a:t>
            </a:r>
            <a:endParaRPr lang="en-IN" dirty="0">
              <a:latin typeface="Footlight MT Light" panose="0204060206030A020304" pitchFamily="18" charset="0"/>
            </a:endParaRPr>
          </a:p>
          <a:p>
            <a:r>
              <a:rPr lang="en-IN" dirty="0">
                <a:latin typeface="Footlight MT Light" panose="0204060206030A020304" pitchFamily="18" charset="0"/>
              </a:rPr>
              <a:t>Examples:</a:t>
            </a:r>
            <a:endParaRPr lang="en-IN" dirty="0">
              <a:latin typeface="Footlight MT Light" panose="0204060206030A020304" pitchFamily="18" charset="0"/>
            </a:endParaRPr>
          </a:p>
          <a:p>
            <a:r>
              <a:rPr lang="en-IN" dirty="0">
                <a:latin typeface="Footlight MT Light" panose="0204060206030A020304" pitchFamily="18" charset="0"/>
              </a:rPr>
              <a:t>        Customer group/material</a:t>
            </a:r>
            <a:endParaRPr lang="en-IN" dirty="0">
              <a:latin typeface="Footlight MT Light" panose="0204060206030A020304" pitchFamily="18" charset="0"/>
            </a:endParaRPr>
          </a:p>
          <a:p>
            <a:r>
              <a:rPr lang="en-IN" dirty="0">
                <a:latin typeface="Footlight MT Light" panose="0204060206030A020304" pitchFamily="18" charset="0"/>
              </a:rPr>
              <a:t>        Customer/product hierarchy</a:t>
            </a:r>
            <a:endParaRPr lang="en-IN" dirty="0">
              <a:latin typeface="Footlight MT Light" panose="0204060206030A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5926" y="369277"/>
            <a:ext cx="10958732" cy="61194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Organizational units</a:t>
            </a:r>
            <a:endParaRPr lang="en-IN" dirty="0">
              <a:latin typeface="Algerian" panose="04020705040A02060702" pitchFamily="82" charset="0"/>
            </a:endParaRPr>
          </a:p>
        </p:txBody>
      </p:sp>
      <p:sp>
        <p:nvSpPr>
          <p:cNvPr id="3" name="Content Placeholder 2"/>
          <p:cNvSpPr>
            <a:spLocks noGrp="1"/>
          </p:cNvSpPr>
          <p:nvPr>
            <p:ph idx="1"/>
          </p:nvPr>
        </p:nvSpPr>
        <p:spPr>
          <a:xfrm>
            <a:off x="714102" y="2096064"/>
            <a:ext cx="10553455" cy="4554828"/>
          </a:xfrm>
        </p:spPr>
        <p:txBody>
          <a:bodyPr/>
          <a:lstStyle/>
          <a:p>
            <a:r>
              <a:rPr lang="en-US" sz="2800" b="1" dirty="0">
                <a:latin typeface="Footlight MT Light" panose="0204060206030A020304" pitchFamily="18" charset="0"/>
              </a:rPr>
              <a:t>Company code</a:t>
            </a:r>
            <a:endParaRPr lang="en-US" sz="2800" b="1" dirty="0">
              <a:latin typeface="Footlight MT Light" panose="0204060206030A020304" pitchFamily="18" charset="0"/>
            </a:endParaRPr>
          </a:p>
          <a:p>
            <a:r>
              <a:rPr lang="en-US" sz="2800" b="1" dirty="0">
                <a:latin typeface="Footlight MT Light" panose="0204060206030A020304" pitchFamily="18" charset="0"/>
              </a:rPr>
              <a:t>Sales Area</a:t>
            </a:r>
            <a:endParaRPr lang="en-IN" sz="2800" b="1" dirty="0">
              <a:latin typeface="Footlight MT Light" panose="0204060206030A020304" pitchFamily="18" charset="0"/>
            </a:endParaRPr>
          </a:p>
        </p:txBody>
      </p:sp>
      <p:sp>
        <p:nvSpPr>
          <p:cNvPr id="4" name="Right Arrow 3"/>
          <p:cNvSpPr/>
          <p:nvPr/>
        </p:nvSpPr>
        <p:spPr>
          <a:xfrm>
            <a:off x="1881050" y="3303326"/>
            <a:ext cx="513806" cy="156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2533589" y="3120093"/>
            <a:ext cx="4598126" cy="523220"/>
          </a:xfrm>
          <a:prstGeom prst="rect">
            <a:avLst/>
          </a:prstGeom>
          <a:noFill/>
        </p:spPr>
        <p:txBody>
          <a:bodyPr wrap="square" rtlCol="0">
            <a:spAutoFit/>
          </a:bodyPr>
          <a:lstStyle/>
          <a:p>
            <a:r>
              <a:rPr lang="en-US" sz="2800" b="1" dirty="0">
                <a:latin typeface="Footlight MT Light" panose="0204060206030A020304" pitchFamily="18" charset="0"/>
              </a:rPr>
              <a:t>Sales Organization</a:t>
            </a:r>
            <a:endParaRPr lang="en-IN" sz="2800" b="1" dirty="0">
              <a:latin typeface="Footlight MT Light" panose="0204060206030A020304" pitchFamily="18" charset="0"/>
            </a:endParaRPr>
          </a:p>
        </p:txBody>
      </p:sp>
      <p:sp>
        <p:nvSpPr>
          <p:cNvPr id="9" name="Right Arrow 8"/>
          <p:cNvSpPr/>
          <p:nvPr/>
        </p:nvSpPr>
        <p:spPr>
          <a:xfrm>
            <a:off x="1881050" y="3725704"/>
            <a:ext cx="513806" cy="156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1881050" y="4188823"/>
            <a:ext cx="513806" cy="148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2533589" y="3530620"/>
            <a:ext cx="4606835" cy="523220"/>
          </a:xfrm>
          <a:prstGeom prst="rect">
            <a:avLst/>
          </a:prstGeom>
          <a:noFill/>
        </p:spPr>
        <p:txBody>
          <a:bodyPr wrap="square" rtlCol="0">
            <a:spAutoFit/>
          </a:bodyPr>
          <a:lstStyle/>
          <a:p>
            <a:r>
              <a:rPr lang="en-US" sz="2800" b="1" dirty="0">
                <a:latin typeface="Footlight MT Light" panose="0204060206030A020304" pitchFamily="18" charset="0"/>
              </a:rPr>
              <a:t>Distribution</a:t>
            </a:r>
            <a:r>
              <a:rPr lang="en-US" sz="2800" dirty="0">
                <a:latin typeface="Footlight MT Light" panose="0204060206030A020304" pitchFamily="18" charset="0"/>
              </a:rPr>
              <a:t> </a:t>
            </a:r>
            <a:r>
              <a:rPr lang="en-US" sz="2800" b="1" dirty="0">
                <a:latin typeface="Footlight MT Light" panose="0204060206030A020304" pitchFamily="18" charset="0"/>
              </a:rPr>
              <a:t>Channel</a:t>
            </a:r>
            <a:r>
              <a:rPr lang="en-US" sz="2800" dirty="0">
                <a:latin typeface="Footlight MT Light" panose="0204060206030A020304" pitchFamily="18" charset="0"/>
              </a:rPr>
              <a:t> </a:t>
            </a:r>
            <a:endParaRPr lang="en-IN" sz="2800" dirty="0">
              <a:latin typeface="Footlight MT Light" panose="0204060206030A020304" pitchFamily="18" charset="0"/>
            </a:endParaRPr>
          </a:p>
        </p:txBody>
      </p:sp>
      <p:sp>
        <p:nvSpPr>
          <p:cNvPr id="12" name="TextBox 11"/>
          <p:cNvSpPr txBox="1"/>
          <p:nvPr/>
        </p:nvSpPr>
        <p:spPr>
          <a:xfrm>
            <a:off x="2533589" y="3983113"/>
            <a:ext cx="3108960" cy="523220"/>
          </a:xfrm>
          <a:prstGeom prst="rect">
            <a:avLst/>
          </a:prstGeom>
          <a:noFill/>
        </p:spPr>
        <p:txBody>
          <a:bodyPr wrap="square" rtlCol="0">
            <a:spAutoFit/>
          </a:bodyPr>
          <a:lstStyle/>
          <a:p>
            <a:r>
              <a:rPr lang="en-US" sz="2800" b="1" dirty="0">
                <a:latin typeface="Footlight MT Light" panose="0204060206030A020304" pitchFamily="18" charset="0"/>
              </a:rPr>
              <a:t>Division</a:t>
            </a:r>
            <a:endParaRPr lang="en-IN" sz="2800" b="1" dirty="0">
              <a:latin typeface="Footlight MT Light" panose="0204060206030A020304" pitchFamily="18" charset="0"/>
            </a:endParaRPr>
          </a:p>
        </p:txBody>
      </p:sp>
      <p:sp>
        <p:nvSpPr>
          <p:cNvPr id="14" name="TextBox 13"/>
          <p:cNvSpPr txBox="1"/>
          <p:nvPr/>
        </p:nvSpPr>
        <p:spPr>
          <a:xfrm>
            <a:off x="775062" y="4506333"/>
            <a:ext cx="4789715"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Footlight MT Light" panose="0204060206030A020304" pitchFamily="18" charset="0"/>
              </a:rPr>
              <a:t>Plant</a:t>
            </a:r>
            <a:endParaRPr lang="en-IN" sz="2800" b="1" dirty="0">
              <a:latin typeface="Footlight MT Light" panose="0204060206030A020304" pitchFamily="18" charset="0"/>
            </a:endParaRPr>
          </a:p>
        </p:txBody>
      </p:sp>
      <p:sp>
        <p:nvSpPr>
          <p:cNvPr id="18" name="TextBox 17"/>
          <p:cNvSpPr txBox="1"/>
          <p:nvPr/>
        </p:nvSpPr>
        <p:spPr>
          <a:xfrm>
            <a:off x="714102" y="5119063"/>
            <a:ext cx="4789715"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Footlight MT Light" panose="0204060206030A020304" pitchFamily="18" charset="0"/>
              </a:rPr>
              <a:t> Storage Location</a:t>
            </a:r>
            <a:endParaRPr lang="en-IN" sz="2800" b="1" dirty="0">
              <a:latin typeface="Footlight MT Light" panose="0204060206030A020304" pitchFamily="18" charset="0"/>
            </a:endParaRPr>
          </a:p>
        </p:txBody>
      </p:sp>
      <p:sp>
        <p:nvSpPr>
          <p:cNvPr id="19" name="TextBox 18"/>
          <p:cNvSpPr txBox="1"/>
          <p:nvPr/>
        </p:nvSpPr>
        <p:spPr>
          <a:xfrm>
            <a:off x="740228" y="5720473"/>
            <a:ext cx="330925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Footlight MT Light" panose="0204060206030A020304" pitchFamily="18" charset="0"/>
              </a:rPr>
              <a:t> Shipping Point</a:t>
            </a:r>
            <a:endParaRPr lang="en-IN" sz="2800" b="1" dirty="0">
              <a:latin typeface="Footlight MT Light" panose="0204060206030A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MATERIAL EXCLUSION</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endParaRPr lang="en-IN" dirty="0">
              <a:latin typeface="Footlight MT Light" panose="0204060206030A020304" pitchFamily="18" charset="0"/>
            </a:endParaRPr>
          </a:p>
          <a:p>
            <a:r>
              <a:rPr lang="en-IN" dirty="0">
                <a:latin typeface="Footlight MT Light" panose="0204060206030A020304" pitchFamily="18" charset="0"/>
              </a:rPr>
              <a:t>You want to ensure that the customer does not receive certain materials. You enter these materials as a material exclusion for that customer.</a:t>
            </a:r>
            <a:endParaRPr lang="en-IN" dirty="0">
              <a:latin typeface="Footlight MT Light" panose="0204060206030A020304" pitchFamily="18" charset="0"/>
            </a:endParaRPr>
          </a:p>
          <a:p>
            <a:r>
              <a:rPr lang="en-IN" dirty="0">
                <a:latin typeface="Footlight MT Light" panose="0204060206030A020304" pitchFamily="18" charset="0"/>
              </a:rPr>
              <a:t>The material exclusion is also customized by the condition technique.</a:t>
            </a:r>
            <a:endParaRPr lang="en-IN" dirty="0">
              <a:latin typeface="Footlight MT Light" panose="0204060206030A020304" pitchFamily="18" charset="0"/>
            </a:endParaRPr>
          </a:p>
          <a:p>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8468" y="309490"/>
            <a:ext cx="10775852" cy="641486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FREE GOODS</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marL="0" indent="0">
              <a:buNone/>
            </a:pPr>
            <a:endParaRPr lang="en-IN" dirty="0"/>
          </a:p>
          <a:p>
            <a:r>
              <a:rPr lang="en-IN" dirty="0">
                <a:latin typeface="Footlight MT Light" panose="0204060206030A020304" pitchFamily="18" charset="0"/>
              </a:rPr>
              <a:t>In industry sectors such as the retail industry, the chemical industry, or the consumer goods industry, it is common to provide discounts in the form of free goods.</a:t>
            </a:r>
            <a:endParaRPr lang="en-IN" dirty="0">
              <a:latin typeface="Footlight MT Light" panose="0204060206030A020304" pitchFamily="18" charset="0"/>
            </a:endParaRPr>
          </a:p>
          <a:p>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Inclusive </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r>
              <a:rPr lang="en-IN" dirty="0">
                <a:latin typeface="Footlight MT Light" panose="0204060206030A020304" pitchFamily="18" charset="0"/>
              </a:rPr>
              <a:t>Free goods can be part of the order quantity that is not included in the invoice. This quantity is called an inclusive bonus quantity.</a:t>
            </a:r>
            <a:endParaRPr lang="en-IN" dirty="0">
              <a:latin typeface="Footlight MT Light" panose="0204060206030A020304" pitchFamily="18" charset="0"/>
            </a:endParaRPr>
          </a:p>
          <a:p>
            <a:r>
              <a:rPr lang="en-IN" dirty="0">
                <a:latin typeface="Footlight MT Light" panose="0204060206030A020304" pitchFamily="18" charset="0"/>
              </a:rPr>
              <a:t>The ordered goods and the free goods both involve the same material.</a:t>
            </a:r>
            <a:endParaRPr lang="en-IN" dirty="0">
              <a:latin typeface="Footlight MT Light" panose="0204060206030A020304" pitchFamily="18" charset="0"/>
            </a:endParaRPr>
          </a:p>
          <a:p>
            <a:r>
              <a:rPr lang="en-IN" dirty="0">
                <a:latin typeface="Footlight MT Light" panose="0204060206030A020304" pitchFamily="18" charset="0"/>
              </a:rPr>
              <a:t>The quantity units of the free goods and ordered goods must be the same.</a:t>
            </a:r>
            <a:endParaRPr lang="en-IN" dirty="0">
              <a:latin typeface="Footlight MT Light" panose="0204060206030A020304" pitchFamily="18" charset="0"/>
            </a:endParaRPr>
          </a:p>
          <a:p>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b="6306"/>
          <a:stretch>
            <a:fillRect/>
          </a:stretch>
        </p:blipFill>
        <p:spPr>
          <a:xfrm>
            <a:off x="457200" y="457200"/>
            <a:ext cx="11277600" cy="59436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EXCLUSIVE</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r>
              <a:rPr lang="en-IN" dirty="0">
                <a:latin typeface="Footlight MT Light" panose="0204060206030A020304" pitchFamily="18" charset="0"/>
              </a:rPr>
              <a:t>Free goods can also be extra goods that are free of charge and are not included in the invoice.</a:t>
            </a:r>
            <a:endParaRPr lang="en-IN" dirty="0">
              <a:latin typeface="Footlight MT Light" panose="0204060206030A020304" pitchFamily="18" charset="0"/>
            </a:endParaRPr>
          </a:p>
          <a:p>
            <a:r>
              <a:rPr lang="en-IN" dirty="0">
                <a:latin typeface="Footlight MT Light" panose="0204060206030A020304" pitchFamily="18" charset="0"/>
              </a:rPr>
              <a:t>These extra goods are called exclusive bonus quantities.</a:t>
            </a:r>
            <a:endParaRPr lang="en-IN" dirty="0">
              <a:latin typeface="Footlight MT Light" panose="0204060206030A020304" pitchFamily="18" charset="0"/>
            </a:endParaRPr>
          </a:p>
          <a:p>
            <a:r>
              <a:rPr lang="en-IN" dirty="0">
                <a:latin typeface="Footlight MT Light" panose="0204060206030A020304" pitchFamily="18" charset="0"/>
              </a:rPr>
              <a:t>These extra goods can be an additional quantity of the ordered goods, or they can be another material.</a:t>
            </a:r>
            <a:endParaRPr lang="en-IN" dirty="0">
              <a:latin typeface="Footlight MT Light" panose="0204060206030A020304" pitchFamily="18" charset="0"/>
            </a:endParaRPr>
          </a:p>
          <a:p>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phical user interfac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b="6306"/>
          <a:stretch>
            <a:fillRect/>
          </a:stretch>
        </p:blipFill>
        <p:spPr>
          <a:xfrm>
            <a:off x="457200" y="457200"/>
            <a:ext cx="11277600" cy="59436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TAN &amp;TANN</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r>
              <a:rPr lang="en-IN" sz="2400" dirty="0">
                <a:latin typeface="Footlight MT Light" panose="0204060206030A020304" pitchFamily="18" charset="0"/>
              </a:rPr>
              <a:t>Both types of free goods, inclusive and exclusive, are handled in the same way in the sales order.</a:t>
            </a:r>
            <a:endParaRPr lang="en-IN" sz="2400" dirty="0">
              <a:latin typeface="Footlight MT Light" panose="0204060206030A020304" pitchFamily="18" charset="0"/>
            </a:endParaRPr>
          </a:p>
          <a:p>
            <a:r>
              <a:rPr lang="en-IN" sz="2400" dirty="0">
                <a:latin typeface="Footlight MT Light" panose="0204060206030A020304" pitchFamily="18" charset="0"/>
              </a:rPr>
              <a:t>The material that has been ordered is entered as a main item and the free goods material is automatically displayed as a sub-item.</a:t>
            </a:r>
            <a:endParaRPr lang="en-IN" sz="2400" dirty="0">
              <a:latin typeface="Footlight MT Light" panose="0204060206030A020304" pitchFamily="18" charset="0"/>
            </a:endParaRPr>
          </a:p>
          <a:p>
            <a:r>
              <a:rPr lang="en-IN" sz="2400" dirty="0">
                <a:latin typeface="Footlight MT Light" panose="0204060206030A020304" pitchFamily="18" charset="0"/>
              </a:rPr>
              <a:t>If the quantity of the main item changes or if the pricing date changes, the system re-reads the free goods master record in the sales order.</a:t>
            </a:r>
            <a:endParaRPr lang="en-IN" sz="2400" dirty="0">
              <a:latin typeface="Footlight MT Light" panose="0204060206030A020304" pitchFamily="18" charset="0"/>
            </a:endParaRPr>
          </a:p>
          <a:p>
            <a:r>
              <a:rPr lang="en-IN" sz="2400" dirty="0">
                <a:latin typeface="Footlight MT Light" panose="0204060206030A020304" pitchFamily="18" charset="0"/>
              </a:rPr>
              <a:t>The system then deletes the sub-items and re-creates them.</a:t>
            </a:r>
            <a:endParaRPr lang="en-IN" sz="2400" dirty="0">
              <a:latin typeface="Footlight MT Light" panose="0204060206030A020304" pitchFamily="18" charset="0"/>
            </a:endParaRPr>
          </a:p>
          <a:p>
            <a:r>
              <a:rPr lang="en-IN" sz="2400" dirty="0">
                <a:latin typeface="Footlight MT Light" panose="0204060206030A020304" pitchFamily="18" charset="0"/>
              </a:rPr>
              <a:t>Any manual changes to the free goods quantity are lost.</a:t>
            </a:r>
            <a:endParaRPr lang="en-IN" sz="2400" dirty="0">
              <a:latin typeface="Footlight MT Light" panose="0204060206030A020304" pitchFamily="18" charset="0"/>
            </a:endParaRPr>
          </a:p>
          <a:p>
            <a:r>
              <a:rPr lang="en-IN" sz="2400" dirty="0">
                <a:latin typeface="Footlight MT Light" panose="0204060206030A020304" pitchFamily="18" charset="0"/>
              </a:rPr>
              <a:t>If pricing is re-run in the sales order, it does not affect the determination of free goods.</a:t>
            </a:r>
            <a:endParaRPr lang="en-IN" sz="2400" dirty="0">
              <a:latin typeface="Footlight MT Light" panose="0204060206030A020304" pitchFamily="18" charset="0"/>
            </a:endParaRPr>
          </a:p>
          <a:p>
            <a:endParaRPr lang="en-I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Calculation Rule</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pPr>
              <a:buFont typeface="Wingdings" panose="05000000000000000000" pitchFamily="2" charset="2"/>
              <a:buChar char="§"/>
            </a:pPr>
            <a:r>
              <a:rPr lang="en-IN" dirty="0">
                <a:latin typeface="Footlight MT Light" panose="0204060206030A020304" pitchFamily="18" charset="0"/>
              </a:rPr>
              <a:t>Rule 		Significance</a:t>
            </a:r>
            <a:endParaRPr lang="en-IN" dirty="0">
              <a:latin typeface="Footlight MT Light" panose="0204060206030A020304" pitchFamily="18" charset="0"/>
            </a:endParaRPr>
          </a:p>
          <a:p>
            <a:pPr>
              <a:buFont typeface="Wingdings" panose="05000000000000000000" pitchFamily="2" charset="2"/>
              <a:buChar char="§"/>
            </a:pPr>
            <a:r>
              <a:rPr lang="en-IN" dirty="0">
                <a:latin typeface="Footlight MT Light" panose="0204060206030A020304" pitchFamily="18" charset="0"/>
              </a:rPr>
              <a:t>Rule 1 		Pro rata</a:t>
            </a:r>
            <a:endParaRPr lang="en-IN" dirty="0">
              <a:latin typeface="Footlight MT Light" panose="0204060206030A020304" pitchFamily="18" charset="0"/>
            </a:endParaRPr>
          </a:p>
          <a:p>
            <a:pPr>
              <a:buFont typeface="Wingdings" panose="05000000000000000000" pitchFamily="2" charset="2"/>
              <a:buChar char="§"/>
            </a:pPr>
            <a:r>
              <a:rPr lang="en-IN" dirty="0">
                <a:latin typeface="Footlight MT Light" panose="0204060206030A020304" pitchFamily="18" charset="0"/>
              </a:rPr>
              <a:t>Rule 2 		Unit reference to units</a:t>
            </a:r>
            <a:endParaRPr lang="en-IN" dirty="0">
              <a:latin typeface="Footlight MT Light" panose="0204060206030A020304" pitchFamily="18" charset="0"/>
            </a:endParaRPr>
          </a:p>
          <a:p>
            <a:pPr>
              <a:buFont typeface="Wingdings" panose="05000000000000000000" pitchFamily="2" charset="2"/>
              <a:buChar char="§"/>
            </a:pPr>
            <a:r>
              <a:rPr lang="en-IN" dirty="0">
                <a:latin typeface="Footlight MT Light" panose="0204060206030A020304" pitchFamily="18" charset="0"/>
              </a:rPr>
              <a:t>Rule 3 		Whole units</a:t>
            </a:r>
            <a:endParaRPr lang="en-IN" dirty="0">
              <a:latin typeface="Footlight MT Light" panose="0204060206030A020304" pitchFamily="18" charset="0"/>
            </a:endParaRPr>
          </a:p>
          <a:p>
            <a:pPr>
              <a:buFont typeface="Wingdings" panose="05000000000000000000" pitchFamily="2" charset="2"/>
              <a:buChar char="§"/>
            </a:pPr>
            <a:r>
              <a:rPr lang="en-IN" dirty="0">
                <a:latin typeface="Footlight MT Light" panose="0204060206030A020304" pitchFamily="18" charset="0"/>
              </a:rPr>
              <a:t>Rule ## 	Your own rule</a:t>
            </a:r>
            <a:endParaRPr lang="en-IN" dirty="0">
              <a:latin typeface="Footlight MT Light" panose="0204060206030A020304" pitchFamily="18" charset="0"/>
            </a:endParaRP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COMPANY</a:t>
            </a:r>
            <a:endParaRPr lang="en-IN" dirty="0">
              <a:latin typeface="Algerian" panose="04020705040A02060702" pitchFamily="82" charset="0"/>
            </a:endParaRPr>
          </a:p>
        </p:txBody>
      </p:sp>
      <p:sp>
        <p:nvSpPr>
          <p:cNvPr id="4" name="Content Placeholder 3"/>
          <p:cNvSpPr>
            <a:spLocks noGrp="1"/>
          </p:cNvSpPr>
          <p:nvPr>
            <p:ph sz="half" idx="2"/>
          </p:nvPr>
        </p:nvSpPr>
        <p:spPr/>
        <p:txBody>
          <a:bodyPr>
            <a:noAutofit/>
          </a:bodyPr>
          <a:lstStyle/>
          <a:p>
            <a:pPr>
              <a:buFont typeface="Wingdings" panose="05000000000000000000" pitchFamily="2" charset="2"/>
              <a:buChar char="§"/>
            </a:pPr>
            <a:r>
              <a:rPr lang="en-US" sz="2400" dirty="0">
                <a:effectLst/>
                <a:latin typeface="Footlight MT Light" panose="0204060206030A020304" pitchFamily="18" charset="0"/>
              </a:rPr>
              <a:t>A </a:t>
            </a:r>
            <a:r>
              <a:rPr lang="en-US" sz="2400" i="1" dirty="0">
                <a:effectLst/>
                <a:latin typeface="Footlight MT Light" panose="0204060206030A020304" pitchFamily="18" charset="0"/>
              </a:rPr>
              <a:t>company</a:t>
            </a:r>
            <a:r>
              <a:rPr lang="en-US" sz="2400" dirty="0">
                <a:effectLst/>
                <a:latin typeface="Footlight MT Light" panose="0204060206030A020304" pitchFamily="18" charset="0"/>
              </a:rPr>
              <a:t> is the organizational unit in SAP FI for which you can draw individual financial statements, according to the legal requirements of the country where it’s incorporated. You can designate legally dependent branches as companies and join them together as legal units by consolidation</a:t>
            </a:r>
            <a:endParaRPr lang="en-IN" sz="2400" dirty="0">
              <a:latin typeface="Footlight MT Light" panose="0204060206030A020304" pitchFamily="18" charset="0"/>
            </a:endParaRPr>
          </a:p>
        </p:txBody>
      </p:sp>
      <p:pic>
        <p:nvPicPr>
          <p:cNvPr id="1026" name="Picture 2" descr="What is a Company? Definition, Characteristics, Advantages, Disadvantages"/>
          <p:cNvPicPr>
            <a:picLocks noGrp="1" noChangeAspect="1" noChangeArrowheads="1"/>
          </p:cNvPicPr>
          <p:nvPr>
            <p:ph sz="half" idx="1"/>
          </p:nvPr>
        </p:nvPicPr>
        <p:blipFill>
          <a:blip r:embed="rId1" cstate="print">
            <a:extLst>
              <a:ext uri="{28A0092B-C50C-407E-A947-70E740481C1C}">
                <a14:useLocalDpi xmlns:a14="http://schemas.microsoft.com/office/drawing/2010/main" val="0"/>
              </a:ext>
            </a:extLst>
          </a:blip>
          <a:srcRect/>
          <a:stretch>
            <a:fillRect/>
          </a:stretch>
        </p:blipFill>
        <p:spPr bwMode="auto">
          <a:xfrm>
            <a:off x="914400" y="2088320"/>
            <a:ext cx="5105400" cy="4265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8052" y="754657"/>
            <a:ext cx="11754678" cy="5570756"/>
          </a:xfrm>
          <a:prstGeom prst="rect">
            <a:avLst/>
          </a:prstGeom>
          <a:noFill/>
        </p:spPr>
        <p:txBody>
          <a:bodyPr wrap="square">
            <a:spAutoFit/>
          </a:bodyPr>
          <a:lstStyle/>
          <a:p>
            <a:endParaRPr lang="en-IN" dirty="0"/>
          </a:p>
          <a:p>
            <a:endParaRPr lang="en-IN" dirty="0"/>
          </a:p>
          <a:p>
            <a:r>
              <a:rPr lang="en-IN" sz="2000" dirty="0">
                <a:latin typeface="Footlight MT Light" panose="0204060206030A020304" pitchFamily="18" charset="0"/>
              </a:rPr>
              <a:t>You offer to supply 20 units of free goods for a free goods quantity of 100 units. The customer orders 162 units (document quantity).</a:t>
            </a:r>
            <a:endParaRPr lang="en-IN" sz="2000" dirty="0">
              <a:latin typeface="Footlight MT Light" panose="0204060206030A020304" pitchFamily="18" charset="0"/>
            </a:endParaRPr>
          </a:p>
          <a:p>
            <a:endParaRPr lang="en-IN" sz="2000" dirty="0">
              <a:latin typeface="Footlight MT Light" panose="0204060206030A020304" pitchFamily="18" charset="0"/>
            </a:endParaRPr>
          </a:p>
          <a:p>
            <a:r>
              <a:rPr lang="en-IN" sz="2000" dirty="0">
                <a:latin typeface="Footlight MT Light" panose="0204060206030A020304" pitchFamily="18" charset="0"/>
              </a:rPr>
              <a:t>The calculation rules are as follows:</a:t>
            </a:r>
            <a:endParaRPr lang="en-IN" sz="2000" dirty="0">
              <a:latin typeface="Footlight MT Light" panose="0204060206030A020304" pitchFamily="18" charset="0"/>
            </a:endParaRPr>
          </a:p>
          <a:p>
            <a:endParaRPr lang="en-IN" sz="2000" dirty="0">
              <a:latin typeface="Footlight MT Light" panose="0204060206030A020304" pitchFamily="18" charset="0"/>
            </a:endParaRPr>
          </a:p>
          <a:p>
            <a:r>
              <a:rPr lang="en-IN" sz="2000" dirty="0">
                <a:latin typeface="Footlight MT Light" panose="0204060206030A020304" pitchFamily="18" charset="0"/>
              </a:rPr>
              <a:t>● Rule 1 (prorated)</a:t>
            </a:r>
            <a:endParaRPr lang="en-IN" sz="2000" dirty="0">
              <a:latin typeface="Footlight MT Light" panose="0204060206030A020304" pitchFamily="18" charset="0"/>
            </a:endParaRPr>
          </a:p>
          <a:p>
            <a:r>
              <a:rPr lang="en-IN" sz="2000" dirty="0">
                <a:latin typeface="Footlight MT Light" panose="0204060206030A020304" pitchFamily="18" charset="0"/>
              </a:rPr>
              <a:t>32 units of free goods (162*(20/100) = 32.4, which is rounded down to 32)</a:t>
            </a:r>
            <a:endParaRPr lang="en-IN" sz="2000" dirty="0">
              <a:latin typeface="Footlight MT Light" panose="0204060206030A020304" pitchFamily="18" charset="0"/>
            </a:endParaRPr>
          </a:p>
          <a:p>
            <a:endParaRPr lang="en-IN" sz="2000" dirty="0">
              <a:latin typeface="Footlight MT Light" panose="0204060206030A020304" pitchFamily="18" charset="0"/>
            </a:endParaRPr>
          </a:p>
          <a:p>
            <a:r>
              <a:rPr lang="en-IN" sz="2000" dirty="0">
                <a:latin typeface="Footlight MT Light" panose="0204060206030A020304" pitchFamily="18" charset="0"/>
              </a:rPr>
              <a:t>● Rule 2 (related to units)</a:t>
            </a:r>
            <a:endParaRPr lang="en-IN" sz="2000" dirty="0">
              <a:latin typeface="Footlight MT Light" panose="0204060206030A020304" pitchFamily="18" charset="0"/>
            </a:endParaRPr>
          </a:p>
          <a:p>
            <a:r>
              <a:rPr lang="en-IN" sz="2000" dirty="0">
                <a:latin typeface="Footlight MT Light" panose="0204060206030A020304" pitchFamily="18" charset="0"/>
              </a:rPr>
              <a:t>20 units of free goods (100*(20/100) = 20)</a:t>
            </a:r>
            <a:endParaRPr lang="en-IN" sz="2000" dirty="0">
              <a:latin typeface="Footlight MT Light" panose="0204060206030A020304" pitchFamily="18" charset="0"/>
            </a:endParaRPr>
          </a:p>
          <a:p>
            <a:endParaRPr lang="en-IN" sz="2000" dirty="0">
              <a:latin typeface="Footlight MT Light" panose="0204060206030A020304" pitchFamily="18" charset="0"/>
            </a:endParaRPr>
          </a:p>
          <a:p>
            <a:r>
              <a:rPr lang="en-IN" sz="2000" dirty="0">
                <a:latin typeface="Footlight MT Light" panose="0204060206030A020304" pitchFamily="18" charset="0"/>
              </a:rPr>
              <a:t>● Rule 3 (whole units)</a:t>
            </a:r>
            <a:endParaRPr lang="en-IN" sz="2000" dirty="0">
              <a:latin typeface="Footlight MT Light" panose="0204060206030A020304" pitchFamily="18" charset="0"/>
            </a:endParaRPr>
          </a:p>
          <a:p>
            <a:r>
              <a:rPr lang="en-IN" sz="2000" dirty="0">
                <a:latin typeface="Footlight MT Light" panose="0204060206030A020304" pitchFamily="18" charset="0"/>
              </a:rPr>
              <a:t>0 units of free goods (162 is not a complete unit of 100)</a:t>
            </a:r>
            <a:endParaRPr lang="en-IN" sz="2000" dirty="0">
              <a:latin typeface="Footlight MT Light" panose="0204060206030A020304" pitchFamily="18" charset="0"/>
            </a:endParaRPr>
          </a:p>
          <a:p>
            <a:endParaRPr lang="en-IN" sz="2000" dirty="0">
              <a:latin typeface="Footlight MT Light" panose="0204060206030A020304" pitchFamily="18" charset="0"/>
            </a:endParaRPr>
          </a:p>
          <a:p>
            <a:r>
              <a:rPr lang="en-IN" sz="2000" dirty="0">
                <a:latin typeface="Footlight MT Light" panose="0204060206030A020304" pitchFamily="18" charset="0"/>
              </a:rPr>
              <a:t>Calculation rules are stored in the system in the form of ABAP/4 code. You can also define your own rules (transaction VOFM , menu item Formula ).</a:t>
            </a:r>
            <a:endParaRPr lang="en-IN" sz="2000" dirty="0">
              <a:latin typeface="Footlight MT Light" panose="0204060206030A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SHIPPING POINT DETERMINATION</a:t>
            </a:r>
            <a:endParaRPr lang="en-IN" altLang="en-US"/>
          </a:p>
        </p:txBody>
      </p:sp>
      <p:sp>
        <p:nvSpPr>
          <p:cNvPr id="5" name="Content Placeholder 4"/>
          <p:cNvSpPr>
            <a:spLocks noGrp="1"/>
          </p:cNvSpPr>
          <p:nvPr>
            <p:ph idx="1"/>
          </p:nvPr>
        </p:nvSpPr>
        <p:spPr/>
        <p:txBody>
          <a:bodyPr/>
          <a:p>
            <a:r>
              <a:rPr lang="en-IN" altLang="en-US"/>
              <a:t>Shipping Condition</a:t>
            </a:r>
            <a:endParaRPr lang="en-IN" altLang="en-US"/>
          </a:p>
          <a:p>
            <a:r>
              <a:rPr lang="en-IN" altLang="en-US"/>
              <a:t>Loading Group</a:t>
            </a:r>
            <a:endParaRPr lang="en-IN" altLang="en-US"/>
          </a:p>
          <a:p>
            <a:r>
              <a:rPr lang="en-IN" altLang="en-US"/>
              <a:t>Delivering Plant</a:t>
            </a:r>
            <a:endParaRPr lang="en-IN" altLang="en-US"/>
          </a:p>
          <a:p>
            <a:endParaRPr lang="en-I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PLANT DETERMINATION</a:t>
            </a:r>
            <a:endParaRPr lang="en-IN" altLang="en-US"/>
          </a:p>
        </p:txBody>
      </p:sp>
      <p:sp>
        <p:nvSpPr>
          <p:cNvPr id="3" name="Content Placeholder 2"/>
          <p:cNvSpPr>
            <a:spLocks noGrp="1"/>
          </p:cNvSpPr>
          <p:nvPr>
            <p:ph idx="1"/>
          </p:nvPr>
        </p:nvSpPr>
        <p:spPr/>
        <p:txBody>
          <a:bodyPr/>
          <a:p>
            <a:r>
              <a:rPr lang="en-IN" altLang="en-US"/>
              <a:t>Customer - Material Info Record</a:t>
            </a:r>
            <a:endParaRPr lang="en-IN" altLang="en-US"/>
          </a:p>
          <a:p>
            <a:r>
              <a:rPr lang="en-IN" altLang="en-US"/>
              <a:t>Customer Master data</a:t>
            </a:r>
            <a:endParaRPr lang="en-IN" altLang="en-US"/>
          </a:p>
          <a:p>
            <a:r>
              <a:rPr lang="en-IN" altLang="en-US"/>
              <a:t>Material Master data</a:t>
            </a:r>
            <a:endParaRPr lang="en-I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atin typeface="Algerian" panose="04020705040A02060702" pitchFamily="82" charset="0"/>
                <a:cs typeface="Algerian" panose="04020705040A02060702" pitchFamily="82" charset="0"/>
              </a:rPr>
              <a:t>INTRODUCING PRICING</a:t>
            </a:r>
            <a:endParaRPr lang="en-US">
              <a:latin typeface="Algerian" panose="04020705040A02060702" pitchFamily="82" charset="0"/>
              <a:cs typeface="Algerian" panose="04020705040A02060702" pitchFamily="82" charset="0"/>
            </a:endParaRPr>
          </a:p>
        </p:txBody>
      </p:sp>
      <p:sp>
        <p:nvSpPr>
          <p:cNvPr id="5" name="Content Placeholder 4"/>
          <p:cNvSpPr>
            <a:spLocks noGrp="1"/>
          </p:cNvSpPr>
          <p:nvPr>
            <p:ph idx="1"/>
          </p:nvPr>
        </p:nvSpPr>
        <p:spPr/>
        <p:txBody>
          <a:bodyPr/>
          <a:p>
            <a:endParaRPr lang="en-US" sz="2800">
              <a:latin typeface="Footlight MT Light" panose="0204060206030A020304" pitchFamily="18" charset="0"/>
              <a:cs typeface="Footlight MT Light" panose="0204060206030A020304" pitchFamily="18" charset="0"/>
            </a:endParaRPr>
          </a:p>
          <a:p>
            <a:r>
              <a:rPr lang="en-US" sz="2800">
                <a:latin typeface="Footlight MT Light" panose="0204060206030A020304" pitchFamily="18" charset="0"/>
                <a:cs typeface="Footlight MT Light" panose="0204060206030A020304" pitchFamily="18" charset="0"/>
              </a:rPr>
              <a:t>Pricing in Sales and Distribution is used to define the calculation of prices for external vendors or customers and cost. This condition is defined as a set of conditions when a price is calculated.</a:t>
            </a:r>
            <a:endParaRPr lang="en-US" sz="2800">
              <a:latin typeface="Footlight MT Light" panose="0204060206030A020304" pitchFamily="18" charset="0"/>
              <a:cs typeface="Footlight MT Light" panose="0204060206030A020304" pitchFamily="18" charset="0"/>
            </a:endParaRPr>
          </a:p>
          <a:p>
            <a:endParaRPr lang="en-IN" sz="2800" dirty="0" smtClean="0">
              <a:latin typeface="Footlight MT Light" panose="0204060206030A020304" pitchFamily="18" charset="0"/>
              <a:cs typeface="Footlight MT Light" panose="0204060206030A020304" pitchFamily="18" charset="0"/>
              <a:sym typeface="+mn-ea"/>
            </a:endParaRPr>
          </a:p>
          <a:p>
            <a:r>
              <a:rPr lang="en-IN" sz="2800" dirty="0" smtClean="0">
                <a:latin typeface="Footlight MT Light" panose="0204060206030A020304" pitchFamily="18" charset="0"/>
                <a:cs typeface="Footlight MT Light" panose="0204060206030A020304" pitchFamily="18" charset="0"/>
                <a:sym typeface="+mn-ea"/>
              </a:rPr>
              <a:t>Condition Master Data</a:t>
            </a:r>
            <a:endParaRPr lang="en-IN" sz="2800" dirty="0" smtClean="0">
              <a:latin typeface="Footlight MT Light" panose="0204060206030A020304" pitchFamily="18" charset="0"/>
              <a:cs typeface="Footlight MT Light" panose="0204060206030A020304" pitchFamily="18" charset="0"/>
              <a:sym typeface="+mn-ea"/>
            </a:endParaRPr>
          </a:p>
          <a:p>
            <a:r>
              <a:rPr lang="en-IN" sz="2800" dirty="0" smtClean="0">
                <a:latin typeface="Footlight MT Light" panose="0204060206030A020304" pitchFamily="18" charset="0"/>
                <a:cs typeface="Footlight MT Light" panose="0204060206030A020304" pitchFamily="18" charset="0"/>
                <a:sym typeface="+mn-ea"/>
              </a:rPr>
              <a:t>Structure of Condition Records</a:t>
            </a:r>
            <a:endParaRPr lang="en-IN" sz="2800" dirty="0" smtClean="0">
              <a:latin typeface="Footlight MT Light" panose="0204060206030A020304" pitchFamily="18" charset="0"/>
              <a:cs typeface="Footlight MT Light" panose="0204060206030A020304" pitchFamily="18" charset="0"/>
              <a:sym typeface="+mn-ea"/>
            </a:endParaRPr>
          </a:p>
          <a:p>
            <a:r>
              <a:rPr lang="en-IN" sz="2800" dirty="0" smtClean="0">
                <a:latin typeface="Footlight MT Light" panose="0204060206030A020304" pitchFamily="18" charset="0"/>
                <a:cs typeface="Footlight MT Light" panose="0204060206030A020304" pitchFamily="18" charset="0"/>
                <a:sym typeface="+mn-ea"/>
              </a:rPr>
              <a:t>Examples of Condition Types</a:t>
            </a:r>
            <a:endParaRPr lang="en-IN" sz="2800" dirty="0" smtClean="0">
              <a:latin typeface="Footlight MT Light" panose="0204060206030A020304" pitchFamily="18" charset="0"/>
              <a:cs typeface="Footlight MT Light" panose="0204060206030A020304" pitchFamily="18" charset="0"/>
              <a:sym typeface="+mn-ea"/>
            </a:endParaRPr>
          </a:p>
          <a:p>
            <a:endParaRPr lang="en-IN" sz="2800" dirty="0">
              <a:latin typeface="Footlight MT Light" panose="0204060206030A020304" pitchFamily="18" charset="0"/>
              <a:cs typeface="Footlight MT Light" panose="0204060206030A020304" pitchFamily="18" charset="0"/>
            </a:endParaRPr>
          </a:p>
          <a:p>
            <a:endParaRPr lang="en-US" sz="2800">
              <a:latin typeface="Footlight MT Light" panose="0204060206030A020304" pitchFamily="18" charset="0"/>
              <a:cs typeface="Footlight MT Light" panose="0204060206030A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CONDITION MASTER DATA</a:t>
            </a:r>
            <a:endParaRPr lang="en-US"/>
          </a:p>
        </p:txBody>
      </p:sp>
      <p:pic>
        <p:nvPicPr>
          <p:cNvPr id="4" name="Content Placeholder 3" descr="condition master"/>
          <p:cNvPicPr>
            <a:picLocks noChangeAspect="1"/>
          </p:cNvPicPr>
          <p:nvPr>
            <p:ph idx="1"/>
          </p:nvPr>
        </p:nvPicPr>
        <p:blipFill>
          <a:blip r:embed="rId1"/>
          <a:stretch>
            <a:fillRect/>
          </a:stretch>
        </p:blipFill>
        <p:spPr>
          <a:xfrm>
            <a:off x="-635" y="1327150"/>
            <a:ext cx="12192000" cy="553085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STRUCTURE OF CONDITION RECORDS</a:t>
            </a:r>
            <a:endParaRPr lang="en-US"/>
          </a:p>
        </p:txBody>
      </p:sp>
      <p:pic>
        <p:nvPicPr>
          <p:cNvPr id="4" name="Content Placeholder 3" descr="condition record structure"/>
          <p:cNvPicPr>
            <a:picLocks noChangeAspect="1"/>
          </p:cNvPicPr>
          <p:nvPr>
            <p:ph idx="1"/>
          </p:nvPr>
        </p:nvPicPr>
        <p:blipFill>
          <a:blip r:embed="rId1"/>
          <a:stretch>
            <a:fillRect/>
          </a:stretch>
        </p:blipFill>
        <p:spPr>
          <a:xfrm>
            <a:off x="0" y="1327150"/>
            <a:ext cx="12192635" cy="553148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CONDITION TYPES</a:t>
            </a:r>
            <a:endParaRPr lang="en-US"/>
          </a:p>
        </p:txBody>
      </p:sp>
      <p:pic>
        <p:nvPicPr>
          <p:cNvPr id="4" name="Content Placeholder 3" descr="condition type"/>
          <p:cNvPicPr>
            <a:picLocks noChangeAspect="1"/>
          </p:cNvPicPr>
          <p:nvPr>
            <p:ph idx="1"/>
          </p:nvPr>
        </p:nvPicPr>
        <p:blipFill>
          <a:blip r:embed="rId1"/>
          <a:stretch>
            <a:fillRect/>
          </a:stretch>
        </p:blipFill>
        <p:spPr>
          <a:xfrm>
            <a:off x="635" y="1344295"/>
            <a:ext cx="12191365" cy="55137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smtClean="0">
                <a:latin typeface="Algerian" panose="04020705040A02060702" pitchFamily="82" charset="0"/>
                <a:cs typeface="Algerian" panose="04020705040A02060702" pitchFamily="82" charset="0"/>
                <a:sym typeface="+mn-ea"/>
              </a:rPr>
              <a:t>Introducing the Condition Technique</a:t>
            </a:r>
            <a:endParaRPr lang="en-US">
              <a:latin typeface="Algerian" panose="04020705040A02060702" pitchFamily="82" charset="0"/>
              <a:cs typeface="Algerian" panose="04020705040A02060702" pitchFamily="82" charset="0"/>
            </a:endParaRPr>
          </a:p>
        </p:txBody>
      </p:sp>
      <p:sp>
        <p:nvSpPr>
          <p:cNvPr id="3" name="Content Placeholder 2"/>
          <p:cNvSpPr>
            <a:spLocks noGrp="1"/>
          </p:cNvSpPr>
          <p:nvPr>
            <p:ph idx="1"/>
          </p:nvPr>
        </p:nvSpPr>
        <p:spPr/>
        <p:txBody>
          <a:bodyPr/>
          <a:p>
            <a:endParaRPr lang="en-IN" sz="2800" dirty="0" smtClean="0">
              <a:latin typeface="Footlight MT Light" panose="0204060206030A020304" pitchFamily="18" charset="0"/>
              <a:cs typeface="Footlight MT Light" panose="0204060206030A020304" pitchFamily="18" charset="0"/>
              <a:sym typeface="+mn-ea"/>
            </a:endParaRPr>
          </a:p>
          <a:p>
            <a:r>
              <a:rPr lang="en-IN" sz="2800" dirty="0" smtClean="0">
                <a:latin typeface="Footlight MT Light" panose="0204060206030A020304" pitchFamily="18" charset="0"/>
                <a:cs typeface="Footlight MT Light" panose="0204060206030A020304" pitchFamily="18" charset="0"/>
                <a:sym typeface="+mn-ea"/>
              </a:rPr>
              <a:t>Pricing Procedure Determination</a:t>
            </a:r>
            <a:endParaRPr lang="en-IN" sz="2800" dirty="0" smtClean="0">
              <a:latin typeface="Footlight MT Light" panose="0204060206030A020304" pitchFamily="18" charset="0"/>
              <a:cs typeface="Footlight MT Light" panose="0204060206030A020304" pitchFamily="18" charset="0"/>
              <a:sym typeface="+mn-ea"/>
            </a:endParaRPr>
          </a:p>
          <a:p>
            <a:r>
              <a:rPr lang="en-IN" sz="2800" dirty="0" smtClean="0">
                <a:latin typeface="Footlight MT Light" panose="0204060206030A020304" pitchFamily="18" charset="0"/>
                <a:cs typeface="Footlight MT Light" panose="0204060206030A020304" pitchFamily="18" charset="0"/>
                <a:sym typeface="+mn-ea"/>
              </a:rPr>
              <a:t>Condition Types</a:t>
            </a:r>
            <a:endParaRPr lang="en-IN" sz="2800" dirty="0" smtClean="0">
              <a:latin typeface="Footlight MT Light" panose="0204060206030A020304" pitchFamily="18" charset="0"/>
              <a:cs typeface="Footlight MT Light" panose="0204060206030A020304" pitchFamily="18" charset="0"/>
              <a:sym typeface="+mn-ea"/>
            </a:endParaRPr>
          </a:p>
          <a:p>
            <a:r>
              <a:rPr lang="en-IN" sz="2800" dirty="0" smtClean="0">
                <a:latin typeface="Footlight MT Light" panose="0204060206030A020304" pitchFamily="18" charset="0"/>
                <a:cs typeface="Footlight MT Light" panose="0204060206030A020304" pitchFamily="18" charset="0"/>
                <a:sym typeface="+mn-ea"/>
              </a:rPr>
              <a:t>Access Sequence</a:t>
            </a:r>
            <a:endParaRPr lang="en-IN" sz="2800" dirty="0" smtClean="0">
              <a:latin typeface="Footlight MT Light" panose="0204060206030A020304" pitchFamily="18" charset="0"/>
              <a:cs typeface="Footlight MT Light" panose="0204060206030A020304" pitchFamily="18" charset="0"/>
              <a:sym typeface="+mn-ea"/>
            </a:endParaRPr>
          </a:p>
          <a:p>
            <a:r>
              <a:rPr lang="en-IN" sz="2800" dirty="0" smtClean="0">
                <a:latin typeface="Footlight MT Light" panose="0204060206030A020304" pitchFamily="18" charset="0"/>
                <a:cs typeface="Footlight MT Light" panose="0204060206030A020304" pitchFamily="18" charset="0"/>
                <a:sym typeface="+mn-ea"/>
              </a:rPr>
              <a:t>Condition Table</a:t>
            </a:r>
            <a:endParaRPr lang="en-IN" sz="2800" dirty="0" smtClean="0">
              <a:latin typeface="Footlight MT Light" panose="0204060206030A020304" pitchFamily="18" charset="0"/>
              <a:cs typeface="Footlight MT Light" panose="0204060206030A020304" pitchFamily="18" charset="0"/>
              <a:sym typeface="+mn-ea"/>
            </a:endParaRPr>
          </a:p>
          <a:p>
            <a:r>
              <a:rPr lang="en-IN" sz="2800" dirty="0" smtClean="0">
                <a:latin typeface="Footlight MT Light" panose="0204060206030A020304" pitchFamily="18" charset="0"/>
                <a:cs typeface="Footlight MT Light" panose="0204060206030A020304" pitchFamily="18" charset="0"/>
                <a:sym typeface="+mn-ea"/>
              </a:rPr>
              <a:t>Condition Record</a:t>
            </a:r>
            <a:endParaRPr lang="en-IN" sz="2800" dirty="0" smtClean="0">
              <a:latin typeface="Footlight MT Light" panose="0204060206030A020304" pitchFamily="18" charset="0"/>
              <a:cs typeface="Footlight MT Light" panose="0204060206030A020304" pitchFamily="18" charset="0"/>
              <a:sym typeface="+mn-ea"/>
            </a:endParaRPr>
          </a:p>
          <a:p>
            <a:r>
              <a:rPr lang="en-IN" sz="2800" dirty="0" smtClean="0">
                <a:latin typeface="Footlight MT Light" panose="0204060206030A020304" pitchFamily="18" charset="0"/>
                <a:cs typeface="Footlight MT Light" panose="0204060206030A020304" pitchFamily="18" charset="0"/>
                <a:sym typeface="+mn-ea"/>
              </a:rPr>
              <a:t>Final Price</a:t>
            </a:r>
            <a:endParaRPr lang="en-IN" sz="2800" dirty="0" smtClean="0">
              <a:latin typeface="Footlight MT Light" panose="0204060206030A020304" pitchFamily="18" charset="0"/>
              <a:cs typeface="Footlight MT Light" panose="0204060206030A020304" pitchFamily="18" charset="0"/>
              <a:sym typeface="+mn-ea"/>
            </a:endParaRPr>
          </a:p>
          <a:p>
            <a:endParaRPr lang="en-US" sz="2800">
              <a:latin typeface="Footlight MT Light" panose="0204060206030A020304" pitchFamily="18" charset="0"/>
              <a:cs typeface="Footlight MT Light" panose="0204060206030A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smtClean="0">
                <a:latin typeface="Algerian" panose="04020705040A02060702" pitchFamily="82" charset="0"/>
                <a:cs typeface="Algerian" panose="04020705040A02060702" pitchFamily="82" charset="0"/>
                <a:sym typeface="+mn-ea"/>
              </a:rPr>
              <a:t>Pricing Procedure Determination</a:t>
            </a:r>
            <a:endParaRPr lang="en-US">
              <a:latin typeface="Algerian" panose="04020705040A02060702" pitchFamily="82" charset="0"/>
              <a:cs typeface="Algerian" panose="04020705040A02060702" pitchFamily="82" charset="0"/>
            </a:endParaRPr>
          </a:p>
        </p:txBody>
      </p:sp>
      <p:sp>
        <p:nvSpPr>
          <p:cNvPr id="3" name="Content Placeholder 2"/>
          <p:cNvSpPr>
            <a:spLocks noGrp="1"/>
          </p:cNvSpPr>
          <p:nvPr>
            <p:ph idx="1"/>
          </p:nvPr>
        </p:nvSpPr>
        <p:spPr/>
        <p:txBody>
          <a:bodyPr/>
          <a:p>
            <a:endParaRPr lang="en-US">
              <a:latin typeface="Footlight MT Light" panose="0204060206030A020304" pitchFamily="18" charset="0"/>
              <a:cs typeface="Footlight MT Light" panose="0204060206030A020304" pitchFamily="18" charset="0"/>
            </a:endParaRPr>
          </a:p>
          <a:p>
            <a:endParaRPr lang="en-US">
              <a:latin typeface="Footlight MT Light" panose="0204060206030A020304" pitchFamily="18" charset="0"/>
              <a:cs typeface="Footlight MT Light" panose="0204060206030A020304" pitchFamily="18" charset="0"/>
            </a:endParaRPr>
          </a:p>
          <a:p>
            <a:r>
              <a:rPr lang="en-US">
                <a:latin typeface="Footlight MT Light" panose="0204060206030A020304" pitchFamily="18" charset="0"/>
                <a:cs typeface="Footlight MT Light" panose="0204060206030A020304" pitchFamily="18" charset="0"/>
              </a:rPr>
              <a:t>Sales Area</a:t>
            </a:r>
            <a:endParaRPr lang="en-US">
              <a:latin typeface="Footlight MT Light" panose="0204060206030A020304" pitchFamily="18" charset="0"/>
              <a:cs typeface="Footlight MT Light" panose="0204060206030A020304" pitchFamily="18" charset="0"/>
            </a:endParaRPr>
          </a:p>
          <a:p>
            <a:r>
              <a:rPr lang="en-US">
                <a:latin typeface="Footlight MT Light" panose="0204060206030A020304" pitchFamily="18" charset="0"/>
                <a:cs typeface="Footlight MT Light" panose="0204060206030A020304" pitchFamily="18" charset="0"/>
              </a:rPr>
              <a:t>Sales Document ( Document pricing procrdure )</a:t>
            </a:r>
            <a:endParaRPr lang="en-US">
              <a:latin typeface="Footlight MT Light" panose="0204060206030A020304" pitchFamily="18" charset="0"/>
              <a:cs typeface="Footlight MT Light" panose="0204060206030A020304" pitchFamily="18" charset="0"/>
            </a:endParaRPr>
          </a:p>
          <a:p>
            <a:r>
              <a:rPr lang="en-US">
                <a:latin typeface="Footlight MT Light" panose="0204060206030A020304" pitchFamily="18" charset="0"/>
                <a:cs typeface="Footlight MT Light" panose="0204060206030A020304" pitchFamily="18" charset="0"/>
              </a:rPr>
              <a:t>Sold-to-party ( Customer pricing procedure )</a:t>
            </a:r>
            <a:endParaRPr lang="en-US">
              <a:latin typeface="Footlight MT Light" panose="0204060206030A020304" pitchFamily="18" charset="0"/>
              <a:cs typeface="Footlight MT Light" panose="0204060206030A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20230217-WA0000"/>
          <p:cNvPicPr>
            <a:picLocks noChangeAspect="1"/>
          </p:cNvPicPr>
          <p:nvPr/>
        </p:nvPicPr>
        <p:blipFill>
          <a:blip r:embed="rId1"/>
          <a:stretch>
            <a:fillRect/>
          </a:stretch>
        </p:blipFill>
        <p:spPr>
          <a:xfrm>
            <a:off x="1115060" y="172085"/>
            <a:ext cx="9961880" cy="651383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atin typeface="Algerian" panose="04020705040A02060702" pitchFamily="82" charset="0"/>
                <a:cs typeface="Algerian" panose="04020705040A02060702" pitchFamily="82" charset="0"/>
              </a:rPr>
              <a:t>CONDITION TYPE</a:t>
            </a:r>
            <a:endParaRPr lang="en-US">
              <a:latin typeface="Algerian" panose="04020705040A02060702" pitchFamily="82" charset="0"/>
              <a:cs typeface="Algerian" panose="04020705040A02060702" pitchFamily="82" charset="0"/>
            </a:endParaRPr>
          </a:p>
        </p:txBody>
      </p:sp>
      <p:sp>
        <p:nvSpPr>
          <p:cNvPr id="5" name="Content Placeholder 4"/>
          <p:cNvSpPr>
            <a:spLocks noGrp="1"/>
          </p:cNvSpPr>
          <p:nvPr>
            <p:ph idx="1"/>
          </p:nvPr>
        </p:nvSpPr>
        <p:spPr>
          <a:xfrm>
            <a:off x="609600" y="1600200"/>
            <a:ext cx="10972800" cy="5257165"/>
          </a:xfrm>
        </p:spPr>
        <p:txBody>
          <a:bodyPr/>
          <a:p>
            <a:r>
              <a:rPr lang="en-US" sz="2800">
                <a:latin typeface="Footlight MT Light" panose="0204060206030A020304" pitchFamily="18" charset="0"/>
                <a:cs typeface="Footlight MT Light" panose="0204060206030A020304" pitchFamily="18" charset="0"/>
              </a:rPr>
              <a:t>A condition type is a representation in the system of some aspect of your daily pricing activities. For example, you can define a different condition type for each kind of price, discount, or surcharge that occurs in your business transactions.</a:t>
            </a:r>
            <a:endParaRPr lang="en-US" sz="2800">
              <a:latin typeface="Footlight MT Light" panose="0204060206030A020304" pitchFamily="18" charset="0"/>
              <a:cs typeface="Footlight MT Light" panose="0204060206030A020304" pitchFamily="18" charset="0"/>
            </a:endParaRPr>
          </a:p>
          <a:p>
            <a:r>
              <a:rPr lang="en-US" sz="2000" b="1">
                <a:latin typeface="Footlight MT Light" panose="0204060206030A020304" pitchFamily="18" charset="0"/>
                <a:cs typeface="Footlight MT Light" panose="0204060206030A020304" pitchFamily="18" charset="0"/>
              </a:rPr>
              <a:t>PR00 - Price</a:t>
            </a:r>
            <a:endParaRPr lang="en-US" sz="2000" b="1">
              <a:latin typeface="Footlight MT Light" panose="0204060206030A020304" pitchFamily="18" charset="0"/>
              <a:cs typeface="Footlight MT Light" panose="0204060206030A020304" pitchFamily="18" charset="0"/>
            </a:endParaRPr>
          </a:p>
          <a:p>
            <a:r>
              <a:rPr lang="en-US" sz="2000" b="1">
                <a:latin typeface="Footlight MT Light" panose="0204060206030A020304" pitchFamily="18" charset="0"/>
                <a:cs typeface="Footlight MT Light" panose="0204060206030A020304" pitchFamily="18" charset="0"/>
              </a:rPr>
              <a:t>K004 - Material Discount</a:t>
            </a:r>
            <a:endParaRPr lang="en-US" sz="2000" b="1">
              <a:latin typeface="Footlight MT Light" panose="0204060206030A020304" pitchFamily="18" charset="0"/>
              <a:cs typeface="Footlight MT Light" panose="0204060206030A020304" pitchFamily="18" charset="0"/>
            </a:endParaRPr>
          </a:p>
          <a:p>
            <a:r>
              <a:rPr lang="en-US" sz="2000" b="1">
                <a:latin typeface="Footlight MT Light" panose="0204060206030A020304" pitchFamily="18" charset="0"/>
                <a:cs typeface="Footlight MT Light" panose="0204060206030A020304" pitchFamily="18" charset="0"/>
              </a:rPr>
              <a:t>K005 - Customer - Specific Material Discount</a:t>
            </a:r>
            <a:endParaRPr lang="en-US" sz="2000" b="1">
              <a:latin typeface="Footlight MT Light" panose="0204060206030A020304" pitchFamily="18" charset="0"/>
              <a:cs typeface="Footlight MT Light" panose="0204060206030A020304" pitchFamily="18" charset="0"/>
            </a:endParaRPr>
          </a:p>
          <a:p>
            <a:r>
              <a:rPr lang="en-US" sz="2000" b="1">
                <a:latin typeface="Footlight MT Light" panose="0204060206030A020304" pitchFamily="18" charset="0"/>
                <a:cs typeface="Footlight MT Light" panose="0204060206030A020304" pitchFamily="18" charset="0"/>
              </a:rPr>
              <a:t>K007 - Customer Discount</a:t>
            </a:r>
            <a:endParaRPr lang="en-US" sz="2000" b="1">
              <a:latin typeface="Footlight MT Light" panose="0204060206030A020304" pitchFamily="18" charset="0"/>
              <a:cs typeface="Footlight MT Light" panose="0204060206030A020304" pitchFamily="18" charset="0"/>
            </a:endParaRPr>
          </a:p>
          <a:p>
            <a:r>
              <a:rPr lang="en-US" sz="2000" b="1">
                <a:latin typeface="Footlight MT Light" panose="0204060206030A020304" pitchFamily="18" charset="0"/>
                <a:cs typeface="Footlight MT Light" panose="0204060206030A020304" pitchFamily="18" charset="0"/>
              </a:rPr>
              <a:t>K020 - Price Group Discount</a:t>
            </a:r>
            <a:endParaRPr lang="en-US" sz="2000" b="1">
              <a:latin typeface="Footlight MT Light" panose="0204060206030A020304" pitchFamily="18" charset="0"/>
              <a:cs typeface="Footlight MT Light" panose="0204060206030A020304" pitchFamily="18" charset="0"/>
            </a:endParaRPr>
          </a:p>
          <a:p>
            <a:r>
              <a:rPr lang="en-US" sz="2000" b="1">
                <a:latin typeface="Footlight MT Light" panose="0204060206030A020304" pitchFamily="18" charset="0"/>
                <a:cs typeface="Footlight MT Light" panose="0204060206030A020304" pitchFamily="18" charset="0"/>
              </a:rPr>
              <a:t>KF00 - Freight Surcharge</a:t>
            </a:r>
            <a:endParaRPr lang="en-US" sz="2000" b="1">
              <a:latin typeface="Footlight MT Light" panose="0204060206030A020304" pitchFamily="18" charset="0"/>
              <a:cs typeface="Footlight MT Light" panose="0204060206030A020304" pitchFamily="18" charset="0"/>
            </a:endParaRPr>
          </a:p>
          <a:p>
            <a:r>
              <a:rPr lang="en-US" sz="2000" b="1">
                <a:latin typeface="Footlight MT Light" panose="0204060206030A020304" pitchFamily="18" charset="0"/>
                <a:cs typeface="Footlight MT Light" panose="0204060206030A020304" pitchFamily="18" charset="0"/>
              </a:rPr>
              <a:t>UTX1 - State Tax</a:t>
            </a:r>
            <a:endParaRPr lang="en-US" sz="2000" b="1">
              <a:latin typeface="Footlight MT Light" panose="0204060206030A020304" pitchFamily="18" charset="0"/>
              <a:cs typeface="Footlight MT Light" panose="0204060206030A020304" pitchFamily="18" charset="0"/>
            </a:endParaRPr>
          </a:p>
          <a:p>
            <a:r>
              <a:rPr lang="en-US" sz="2000" b="1">
                <a:latin typeface="Footlight MT Light" panose="0204060206030A020304" pitchFamily="18" charset="0"/>
                <a:cs typeface="Footlight MT Light" panose="0204060206030A020304" pitchFamily="18" charset="0"/>
              </a:rPr>
              <a:t>UTX2 - Country Tax</a:t>
            </a:r>
            <a:endParaRPr lang="en-US" sz="2000" b="1">
              <a:latin typeface="Footlight MT Light" panose="0204060206030A020304" pitchFamily="18" charset="0"/>
              <a:cs typeface="Footlight MT Light" panose="0204060206030A020304" pitchFamily="18" charset="0"/>
            </a:endParaRPr>
          </a:p>
          <a:p>
            <a:r>
              <a:rPr lang="en-US" sz="2000" b="1">
                <a:latin typeface="Footlight MT Light" panose="0204060206030A020304" pitchFamily="18" charset="0"/>
                <a:cs typeface="Footlight MT Light" panose="0204060206030A020304" pitchFamily="18" charset="0"/>
              </a:rPr>
              <a:t>UTX3 - City Tax</a:t>
            </a:r>
            <a:endParaRPr lang="en-US" sz="2000" b="1">
              <a:latin typeface="Footlight MT Light" panose="0204060206030A020304" pitchFamily="18" charset="0"/>
              <a:cs typeface="Footlight MT Light" panose="0204060206030A020304" pitchFamily="18" charset="0"/>
            </a:endParaRPr>
          </a:p>
          <a:p>
            <a:endParaRPr lang="en-US" sz="2000" b="1">
              <a:latin typeface="Footlight MT Light" panose="0204060206030A020304" pitchFamily="18" charset="0"/>
              <a:cs typeface="Footlight MT Light" panose="0204060206030A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atin typeface="Algerian" panose="04020705040A02060702" pitchFamily="82" charset="0"/>
                <a:cs typeface="Algerian" panose="04020705040A02060702" pitchFamily="82" charset="0"/>
              </a:rPr>
              <a:t>ACCESS SEQUENCE</a:t>
            </a:r>
            <a:endParaRPr lang="en-US">
              <a:latin typeface="Algerian" panose="04020705040A02060702" pitchFamily="82" charset="0"/>
              <a:cs typeface="Algerian" panose="04020705040A02060702" pitchFamily="82" charset="0"/>
            </a:endParaRPr>
          </a:p>
        </p:txBody>
      </p:sp>
      <p:sp>
        <p:nvSpPr>
          <p:cNvPr id="5" name="Content Placeholder 4"/>
          <p:cNvSpPr>
            <a:spLocks noGrp="1"/>
          </p:cNvSpPr>
          <p:nvPr>
            <p:ph idx="1"/>
          </p:nvPr>
        </p:nvSpPr>
        <p:spPr/>
        <p:txBody>
          <a:bodyPr/>
          <a:p>
            <a:endParaRPr lang="en-US">
              <a:latin typeface="Footlight MT Light" panose="0204060206030A020304" pitchFamily="18" charset="0"/>
              <a:cs typeface="Footlight MT Light" panose="0204060206030A020304" pitchFamily="18" charset="0"/>
            </a:endParaRPr>
          </a:p>
          <a:p>
            <a:r>
              <a:rPr lang="en-US">
                <a:latin typeface="Footlight MT Light" panose="0204060206030A020304" pitchFamily="18" charset="0"/>
                <a:cs typeface="Footlight MT Light" panose="0204060206030A020304" pitchFamily="18" charset="0"/>
              </a:rPr>
              <a:t>An access sequence is a search strategy that the system uses to find valid data for a particular condition type. It determines the sequence in which the system searches for data. The access sequence consists of one or more accesses.</a:t>
            </a:r>
            <a:endParaRPr lang="en-US">
              <a:latin typeface="Footlight MT Light" panose="0204060206030A020304" pitchFamily="18" charset="0"/>
              <a:cs typeface="Footlight MT Light" panose="0204060206030A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atin typeface="Algerian" panose="04020705040A02060702" pitchFamily="82" charset="0"/>
                <a:cs typeface="Algerian" panose="04020705040A02060702" pitchFamily="82" charset="0"/>
              </a:rPr>
              <a:t>ACCESS SEQUENCE</a:t>
            </a:r>
            <a:endParaRPr lang="en-US">
              <a:latin typeface="Algerian" panose="04020705040A02060702" pitchFamily="82" charset="0"/>
              <a:cs typeface="Algerian" panose="04020705040A02060702" pitchFamily="82" charset="0"/>
            </a:endParaRPr>
          </a:p>
        </p:txBody>
      </p:sp>
      <p:pic>
        <p:nvPicPr>
          <p:cNvPr id="6" name="Content Placeholder 5" descr="Screenshot (541)"/>
          <p:cNvPicPr>
            <a:picLocks noChangeAspect="1"/>
          </p:cNvPicPr>
          <p:nvPr>
            <p:ph idx="1"/>
          </p:nvPr>
        </p:nvPicPr>
        <p:blipFill>
          <a:blip r:embed="rId1"/>
          <a:stretch>
            <a:fillRect/>
          </a:stretch>
        </p:blipFill>
        <p:spPr>
          <a:xfrm>
            <a:off x="0" y="1327150"/>
            <a:ext cx="12192000" cy="553148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atin typeface="Algerian" panose="04020705040A02060702" pitchFamily="82" charset="0"/>
                <a:cs typeface="Algerian" panose="04020705040A02060702" pitchFamily="82" charset="0"/>
              </a:rPr>
              <a:t>CONDITION TECHNIQUE</a:t>
            </a:r>
            <a:endParaRPr lang="en-US">
              <a:latin typeface="Algerian" panose="04020705040A02060702" pitchFamily="82" charset="0"/>
              <a:cs typeface="Algerian" panose="04020705040A02060702" pitchFamily="82" charset="0"/>
            </a:endParaRPr>
          </a:p>
        </p:txBody>
      </p:sp>
      <p:sp>
        <p:nvSpPr>
          <p:cNvPr id="5" name="Content Placeholder 4"/>
          <p:cNvSpPr>
            <a:spLocks noGrp="1"/>
          </p:cNvSpPr>
          <p:nvPr>
            <p:ph sz="half" idx="1"/>
          </p:nvPr>
        </p:nvSpPr>
        <p:spPr/>
        <p:txBody>
          <a:bodyPr/>
          <a:p>
            <a:r>
              <a:rPr lang="en-US">
                <a:latin typeface="Algerian" panose="04020705040A02060702" pitchFamily="82" charset="0"/>
                <a:cs typeface="Algerian" panose="04020705040A02060702" pitchFamily="82" charset="0"/>
              </a:rPr>
              <a:t>CONDITION TABLE</a:t>
            </a:r>
            <a:endParaRPr lang="en-US">
              <a:latin typeface="Algerian" panose="04020705040A02060702" pitchFamily="82" charset="0"/>
              <a:cs typeface="Algerian" panose="04020705040A02060702" pitchFamily="82" charset="0"/>
            </a:endParaRPr>
          </a:p>
          <a:p>
            <a:endParaRPr lang="en-US">
              <a:latin typeface="Footlight MT Light" panose="0204060206030A020304" pitchFamily="18" charset="0"/>
              <a:cs typeface="Footlight MT Light" panose="0204060206030A020304" pitchFamily="18" charset="0"/>
            </a:endParaRPr>
          </a:p>
          <a:p>
            <a:r>
              <a:rPr lang="en-US">
                <a:latin typeface="Footlight MT Light" panose="0204060206030A020304" pitchFamily="18" charset="0"/>
                <a:cs typeface="Footlight MT Light" panose="0204060206030A020304" pitchFamily="18" charset="0"/>
              </a:rPr>
              <a:t>A Condition table is defined as a combination of keys to identify an individual condition record</a:t>
            </a:r>
            <a:endParaRPr lang="en-US">
              <a:latin typeface="Footlight MT Light" panose="0204060206030A020304" pitchFamily="18" charset="0"/>
              <a:cs typeface="Footlight MT Light" panose="0204060206030A020304" pitchFamily="18" charset="0"/>
            </a:endParaRPr>
          </a:p>
        </p:txBody>
      </p:sp>
      <p:sp>
        <p:nvSpPr>
          <p:cNvPr id="6" name="Content Placeholder 5"/>
          <p:cNvSpPr>
            <a:spLocks noGrp="1"/>
          </p:cNvSpPr>
          <p:nvPr>
            <p:ph sz="half" idx="2"/>
          </p:nvPr>
        </p:nvSpPr>
        <p:spPr/>
        <p:txBody>
          <a:bodyPr/>
          <a:p>
            <a:r>
              <a:rPr lang="en-US">
                <a:latin typeface="Algerian" panose="04020705040A02060702" pitchFamily="82" charset="0"/>
                <a:cs typeface="Algerian" panose="04020705040A02060702" pitchFamily="82" charset="0"/>
              </a:rPr>
              <a:t>CONDITION RECORD</a:t>
            </a:r>
            <a:endParaRPr lang="en-US">
              <a:latin typeface="Algerian" panose="04020705040A02060702" pitchFamily="82" charset="0"/>
              <a:cs typeface="Algerian" panose="04020705040A02060702" pitchFamily="82" charset="0"/>
            </a:endParaRPr>
          </a:p>
          <a:p>
            <a:endParaRPr lang="en-US" sz="2800">
              <a:latin typeface="Footlight MT Light" panose="0204060206030A020304" pitchFamily="18" charset="0"/>
              <a:cs typeface="Footlight MT Light" panose="0204060206030A020304" pitchFamily="18" charset="0"/>
            </a:endParaRPr>
          </a:p>
          <a:p>
            <a:r>
              <a:rPr lang="en-US" sz="2800">
                <a:latin typeface="Footlight MT Light" panose="0204060206030A020304" pitchFamily="18" charset="0"/>
                <a:cs typeface="Footlight MT Light" panose="0204060206030A020304" pitchFamily="18" charset="0"/>
              </a:rPr>
              <a:t>A condition record is defined as how system stores the specific condition. Example of a Condition Record − Entering the price of a product or to specify the discount for a privileged customer.</a:t>
            </a:r>
            <a:endParaRPr lang="en-US" sz="2800">
              <a:latin typeface="Footlight MT Light" panose="0204060206030A020304" pitchFamily="18" charset="0"/>
              <a:cs typeface="Footlight MT Light" panose="0204060206030A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atin typeface="Algerian" panose="04020705040A02060702" pitchFamily="82" charset="0"/>
                <a:cs typeface="Algerian" panose="04020705040A02060702" pitchFamily="82" charset="0"/>
              </a:rPr>
              <a:t>PRICING CONFIGURING</a:t>
            </a:r>
            <a:endParaRPr lang="en-US">
              <a:latin typeface="Algerian" panose="04020705040A02060702" pitchFamily="82" charset="0"/>
              <a:cs typeface="Algerian" panose="04020705040A02060702" pitchFamily="82" charset="0"/>
            </a:endParaRPr>
          </a:p>
        </p:txBody>
      </p:sp>
      <p:pic>
        <p:nvPicPr>
          <p:cNvPr id="7" name="Content Placeholder 6"/>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356995"/>
            <a:ext cx="12192000" cy="550100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HEADER CONDITION</a:t>
            </a:r>
            <a:endParaRPr lang="en-US"/>
          </a:p>
        </p:txBody>
      </p:sp>
      <p:pic>
        <p:nvPicPr>
          <p:cNvPr id="6" name="Content Placeholder 5" descr="header condition"/>
          <p:cNvPicPr>
            <a:picLocks noChangeAspect="1"/>
          </p:cNvPicPr>
          <p:nvPr>
            <p:ph idx="1"/>
          </p:nvPr>
        </p:nvPicPr>
        <p:blipFill>
          <a:blip r:embed="rId1"/>
          <a:stretch>
            <a:fillRect/>
          </a:stretch>
        </p:blipFill>
        <p:spPr>
          <a:xfrm>
            <a:off x="283845" y="1600200"/>
            <a:ext cx="11652885" cy="514413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CUSTOMER HIERARCHY</a:t>
            </a:r>
            <a:endParaRPr lang="en-US"/>
          </a:p>
        </p:txBody>
      </p:sp>
      <p:pic>
        <p:nvPicPr>
          <p:cNvPr id="6" name="Content Placeholder 5" descr="Screenshot (546)"/>
          <p:cNvPicPr>
            <a:picLocks noChangeAspect="1"/>
          </p:cNvPicPr>
          <p:nvPr>
            <p:ph idx="1"/>
          </p:nvPr>
        </p:nvPicPr>
        <p:blipFill>
          <a:blip r:embed="rId1"/>
          <a:stretch>
            <a:fillRect/>
          </a:stretch>
        </p:blipFill>
        <p:spPr>
          <a:xfrm>
            <a:off x="0" y="1356995"/>
            <a:ext cx="12192000" cy="550037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547)"/>
          <p:cNvPicPr>
            <a:picLocks noChangeAspect="1"/>
          </p:cNvPicPr>
          <p:nvPr/>
        </p:nvPicPr>
        <p:blipFill>
          <a:blip r:embed="rId1"/>
          <a:stretch>
            <a:fillRect/>
          </a:stretch>
        </p:blipFill>
        <p:spPr>
          <a:xfrm>
            <a:off x="0" y="0"/>
            <a:ext cx="12192635" cy="685736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ORDER TO CASH</a:t>
            </a:r>
            <a:endParaRPr lang="en-IN" altLang="en-US"/>
          </a:p>
        </p:txBody>
      </p:sp>
      <p:pic>
        <p:nvPicPr>
          <p:cNvPr id="7" name="Content Placeholder 6"/>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346835"/>
            <a:ext cx="12192000" cy="55118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0" y="-635"/>
            <a:ext cx="12192000" cy="69627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COMPANY CODE</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sz="2400" dirty="0">
                <a:effectLst/>
                <a:latin typeface="Footlight MT Light" panose="0204060206030A020304" pitchFamily="18" charset="0"/>
              </a:rPr>
              <a:t>  Company Code in SAP is the smallest Organizational unit of external    accounting for which you can create a completely self-contained set of accounts for transaction posting, besides the statutory financial statements.</a:t>
            </a:r>
            <a:endParaRPr lang="en-US" sz="2400" dirty="0">
              <a:effectLst/>
              <a:latin typeface="Footlight MT Light" panose="0204060206030A020304" pitchFamily="18" charset="0"/>
            </a:endParaRPr>
          </a:p>
          <a:p>
            <a:pPr>
              <a:buFont typeface="Wingdings" panose="05000000000000000000" pitchFamily="2" charset="2"/>
              <a:buChar char="v"/>
            </a:pPr>
            <a:r>
              <a:rPr lang="en-US" sz="2400" dirty="0">
                <a:effectLst/>
                <a:latin typeface="Footlight MT Light" panose="0204060206030A020304" pitchFamily="18" charset="0"/>
              </a:rPr>
              <a:t>  Company code is a legal entity and independent accounting unit</a:t>
            </a:r>
            <a:endParaRPr lang="en-US" sz="2400" dirty="0">
              <a:effectLst/>
              <a:latin typeface="Footlight MT Light" panose="0204060206030A020304" pitchFamily="18" charset="0"/>
            </a:endParaRPr>
          </a:p>
          <a:p>
            <a:pPr>
              <a:buFont typeface="Wingdings" panose="05000000000000000000" pitchFamily="2" charset="2"/>
              <a:buChar char="v"/>
            </a:pPr>
            <a:r>
              <a:rPr lang="en-US" sz="2400" dirty="0">
                <a:effectLst/>
                <a:latin typeface="Footlight MT Light" panose="0204060206030A020304" pitchFamily="18" charset="0"/>
              </a:rPr>
              <a:t>  At company code level we can create Balance Sheet required  by law</a:t>
            </a:r>
            <a:endParaRPr lang="en-US" sz="2400" dirty="0">
              <a:effectLst/>
              <a:latin typeface="Footlight MT Light" panose="0204060206030A020304" pitchFamily="18" charset="0"/>
            </a:endParaRPr>
          </a:p>
          <a:p>
            <a:pPr>
              <a:buFont typeface="Wingdings" panose="05000000000000000000" pitchFamily="2" charset="2"/>
              <a:buChar char="v"/>
            </a:pPr>
            <a:r>
              <a:rPr lang="en-US" sz="2400" dirty="0">
                <a:effectLst/>
                <a:latin typeface="Footlight MT Light" panose="0204060206030A020304" pitchFamily="18" charset="0"/>
              </a:rPr>
              <a:t>  Profit and loss statement </a:t>
            </a:r>
            <a:endParaRPr lang="en-IN" sz="2400" dirty="0">
              <a:latin typeface="Footlight MT Light" panose="0204060206030A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635"/>
            <a:ext cx="12191365" cy="68580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635"/>
            <a:ext cx="12193270" cy="685863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0"/>
            <a:ext cx="12192000" cy="68580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635"/>
            <a:ext cx="12193270" cy="685673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Creation of quotation</a:t>
            </a:r>
            <a:endParaRPr lang="en-IN" altLang="en-US"/>
          </a:p>
        </p:txBody>
      </p:sp>
      <p:pic>
        <p:nvPicPr>
          <p:cNvPr id="6"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285875"/>
            <a:ext cx="12192000" cy="557276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quotation"/>
          <p:cNvPicPr>
            <a:picLocks noChangeAspect="1"/>
          </p:cNvPicPr>
          <p:nvPr/>
        </p:nvPicPr>
        <p:blipFill>
          <a:blip r:embed="rId1"/>
          <a:stretch>
            <a:fillRect/>
          </a:stretch>
        </p:blipFill>
        <p:spPr>
          <a:xfrm>
            <a:off x="-635" y="0"/>
            <a:ext cx="12193270" cy="68573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35"/>
            <a:ext cx="12192000" cy="685673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35"/>
            <a:ext cx="12192635" cy="685736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0"/>
            <a:ext cx="12191365" cy="6858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0"/>
            <a:ext cx="12193270" cy="6857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anose="04020705040A02060702" pitchFamily="82" charset="0"/>
              </a:rPr>
              <a:t>SALES AREA</a:t>
            </a:r>
            <a:endParaRPr lang="en-IN" dirty="0">
              <a:latin typeface="Algerian" panose="04020705040A02060702" pitchFamily="82" charset="0"/>
            </a:endParaRP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272936" y="1863634"/>
            <a:ext cx="7384869" cy="4119155"/>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SALES ORDER</a:t>
            </a:r>
            <a:endParaRPr lang="en-IN" altLang="en-US"/>
          </a:p>
        </p:txBody>
      </p:sp>
      <p:pic>
        <p:nvPicPr>
          <p:cNvPr id="6"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352550"/>
            <a:ext cx="12192635" cy="550608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35"/>
            <a:ext cx="12192635" cy="685863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0"/>
            <a:ext cx="12192000" cy="6858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0"/>
            <a:ext cx="12190730" cy="685736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35"/>
            <a:ext cx="12192000" cy="685863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63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OUTBOUND DELIVERY</a:t>
            </a:r>
            <a:endParaRPr lang="en-IN" altLang="en-US"/>
          </a:p>
        </p:txBody>
      </p:sp>
      <p:pic>
        <p:nvPicPr>
          <p:cNvPr id="6"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43205" y="1327150"/>
            <a:ext cx="11725910" cy="553085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TRANSFER ORDER</a:t>
            </a:r>
            <a:endParaRPr lang="en-IN" altLang="en-US"/>
          </a:p>
        </p:txBody>
      </p:sp>
      <p:pic>
        <p:nvPicPr>
          <p:cNvPr id="6"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97000" y="1306830"/>
            <a:ext cx="9672320" cy="555053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CREATE BILLING</a:t>
            </a:r>
            <a:endParaRPr lang="en-IN" altLang="en-US"/>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35" y="1316990"/>
            <a:ext cx="12193270" cy="554164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0"/>
            <a:ext cx="12191365" cy="6858000"/>
          </a:xfrm>
          <a:prstGeom prst="rect">
            <a:avLst/>
          </a:prstGeom>
        </p:spPr>
      </p:pic>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0</TotalTime>
  <Words>11616</Words>
  <Application>WPS Presentation</Application>
  <PresentationFormat>Widescreen</PresentationFormat>
  <Paragraphs>360</Paragraphs>
  <Slides>100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100</vt:i4>
      </vt:variant>
    </vt:vector>
  </HeadingPairs>
  <TitlesOfParts>
    <vt:vector size="111" baseType="lpstr">
      <vt:lpstr>Arial</vt:lpstr>
      <vt:lpstr>SimSun</vt:lpstr>
      <vt:lpstr>Wingdings</vt:lpstr>
      <vt:lpstr>Algerian</vt:lpstr>
      <vt:lpstr>Footlight MT Light</vt:lpstr>
      <vt:lpstr>Microsoft YaHei</vt:lpstr>
      <vt:lpstr>Arial Unicode MS</vt:lpstr>
      <vt:lpstr>Calibri</vt:lpstr>
      <vt:lpstr>Nunito</vt:lpstr>
      <vt:lpstr>Segoe Print</vt:lpstr>
      <vt:lpstr>Business Cooperate</vt:lpstr>
      <vt:lpstr>SAP</vt:lpstr>
      <vt:lpstr>PowerPoint 演示文稿</vt:lpstr>
      <vt:lpstr>ENTERPRISE STRUCTURE</vt:lpstr>
      <vt:lpstr>Enterprise structures</vt:lpstr>
      <vt:lpstr>Organizational units</vt:lpstr>
      <vt:lpstr>COMPANY</vt:lpstr>
      <vt:lpstr>PowerPoint 演示文稿</vt:lpstr>
      <vt:lpstr>COMPANY CODE</vt:lpstr>
      <vt:lpstr>SALES AREA</vt:lpstr>
      <vt:lpstr>SALES ORGANIZATION</vt:lpstr>
      <vt:lpstr>DISTRIBUTION CHANNEL</vt:lpstr>
      <vt:lpstr>DIVISION</vt:lpstr>
      <vt:lpstr>division</vt:lpstr>
      <vt:lpstr>PLANT</vt:lpstr>
      <vt:lpstr>plant</vt:lpstr>
      <vt:lpstr>Shipping point</vt:lpstr>
      <vt:lpstr>PowerPoint 演示文稿</vt:lpstr>
      <vt:lpstr>MATER DATA IN SALES &amp; DISTRIBUTION</vt:lpstr>
      <vt:lpstr>Customer master 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Material master data</vt:lpstr>
      <vt:lpstr>PowerPoint 演示文稿</vt:lpstr>
      <vt:lpstr>CUSTOMER Material INFO RECORDS</vt:lpstr>
      <vt:lpstr>CONDITION MASTER DATA FOR pRICING</vt:lpstr>
      <vt:lpstr>PowerPoint 演示文稿</vt:lpstr>
      <vt:lpstr>OUTPUT master data</vt:lpstr>
      <vt:lpstr>PowerPoint 演示文稿</vt:lpstr>
      <vt:lpstr>Pre Sales Documents</vt:lpstr>
      <vt:lpstr>ORDER PROCESSING</vt:lpstr>
      <vt:lpstr>Structure of the Sales Documents</vt:lpstr>
      <vt:lpstr>Header Level</vt:lpstr>
      <vt:lpstr>ITEM LEVEL</vt:lpstr>
      <vt:lpstr>SCHEDULE LINE LEVEL</vt:lpstr>
      <vt:lpstr>OUTBOUND DELIVERY</vt:lpstr>
      <vt:lpstr>TRANSFER ORDER</vt:lpstr>
      <vt:lpstr>POST GOODS ISSUE</vt:lpstr>
      <vt:lpstr>BILLING DOCUMENT</vt:lpstr>
      <vt:lpstr>SALES DOCUMENT TYPES</vt:lpstr>
      <vt:lpstr>ITEM CATEGORY</vt:lpstr>
      <vt:lpstr>MATERIAL LISTING &amp; EXCLUSION</vt:lpstr>
      <vt:lpstr>MATERIAL LISTING</vt:lpstr>
      <vt:lpstr>PowerPoint 演示文稿</vt:lpstr>
      <vt:lpstr>MATERIAL EXCLUSION</vt:lpstr>
      <vt:lpstr>PowerPoint 演示文稿</vt:lpstr>
      <vt:lpstr>FREE GOODS</vt:lpstr>
      <vt:lpstr>Inclusive </vt:lpstr>
      <vt:lpstr>PowerPoint 演示文稿</vt:lpstr>
      <vt:lpstr>EXCLUSIVE</vt:lpstr>
      <vt:lpstr>PowerPoint 演示文稿</vt:lpstr>
      <vt:lpstr>PowerPoint 演示文稿</vt:lpstr>
      <vt:lpstr>TAN &amp;TANN</vt:lpstr>
      <vt:lpstr>Calculation Rule</vt:lpstr>
      <vt:lpstr>PowerPoint 演示文稿</vt:lpstr>
      <vt:lpstr>SHIPPING POINT DETERMINATION</vt:lpstr>
      <vt:lpstr>PLANT DETERMINATION</vt:lpstr>
      <vt:lpstr>INTRODUCING PRICING</vt:lpstr>
      <vt:lpstr>CONDITION MASTER DATA</vt:lpstr>
      <vt:lpstr>STRUCTURE OF CONDITION RECORDS</vt:lpstr>
      <vt:lpstr>CONDITION TYPES</vt:lpstr>
      <vt:lpstr>Introducing the Condition Technique</vt:lpstr>
      <vt:lpstr>Pricing Procedure Determination</vt:lpstr>
      <vt:lpstr>PowerPoint 演示文稿</vt:lpstr>
      <vt:lpstr>CONDITION TYPE</vt:lpstr>
      <vt:lpstr>ACCESS SEQUENCE</vt:lpstr>
      <vt:lpstr>ACCESS SEQUENCE</vt:lpstr>
      <vt:lpstr>CONDITION TECHNIQUE</vt:lpstr>
      <vt:lpstr>PRICING CONFIGURING</vt:lpstr>
      <vt:lpstr>HEADER CONDITION</vt:lpstr>
      <vt:lpstr>CUSTOMER HIERARCHY</vt:lpstr>
      <vt:lpstr>PowerPoint 演示文稿</vt:lpstr>
      <vt:lpstr>ORDER TO CASH</vt:lpstr>
      <vt:lpstr>PowerPoint 演示文稿</vt:lpstr>
      <vt:lpstr>PowerPoint 演示文稿</vt:lpstr>
      <vt:lpstr>PowerPoint 演示文稿</vt:lpstr>
      <vt:lpstr>PowerPoint 演示文稿</vt:lpstr>
      <vt:lpstr>PowerPoint 演示文稿</vt:lpstr>
      <vt:lpstr>Creation of quotation</vt:lpstr>
      <vt:lpstr>PowerPoint 演示文稿</vt:lpstr>
      <vt:lpstr>PowerPoint 演示文稿</vt:lpstr>
      <vt:lpstr>PowerPoint 演示文稿</vt:lpstr>
      <vt:lpstr>PowerPoint 演示文稿</vt:lpstr>
      <vt:lpstr>PowerPoint 演示文稿</vt:lpstr>
      <vt:lpstr>SALES ORDER</vt:lpstr>
      <vt:lpstr>PowerPoint 演示文稿</vt:lpstr>
      <vt:lpstr>PowerPoint 演示文稿</vt:lpstr>
      <vt:lpstr>PowerPoint 演示文稿</vt:lpstr>
      <vt:lpstr>PowerPoint 演示文稿</vt:lpstr>
      <vt:lpstr>PowerPoint 演示文稿</vt:lpstr>
      <vt:lpstr>OUTBOUND DELIVERY</vt:lpstr>
      <vt:lpstr>TRANSFER ORDER</vt:lpstr>
      <vt:lpstr>CREATE BILLING</vt:lpstr>
      <vt:lpstr>PowerPoint 演示文稿</vt:lpstr>
      <vt:lpstr>PowerPoint 演示文稿</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&amp; DISTRIBUTION</dc:title>
  <dc:creator>R Priya</dc:creator>
  <cp:lastModifiedBy>Arvind S</cp:lastModifiedBy>
  <cp:revision>76</cp:revision>
  <dcterms:created xsi:type="dcterms:W3CDTF">2022-11-03T10:13:00Z</dcterms:created>
  <dcterms:modified xsi:type="dcterms:W3CDTF">2023-03-08T06:27:39Z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5B32045F3ADA49D5B3C221573D219075</vt:lpwstr>
  </property>
  <property fmtid="{D5CDD505-2E9C-101B-9397-08002B2CF9AE}" pid="3" name="KSOProductBuildVer">
    <vt:lpwstr>1033-11.2.0.11219</vt:lpwstr>
  </property>
</Properties>
</file>